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4" r:id="rId3"/>
    <p:sldId id="317" r:id="rId4"/>
    <p:sldId id="319" r:id="rId5"/>
    <p:sldId id="321" r:id="rId6"/>
    <p:sldId id="322" r:id="rId7"/>
    <p:sldId id="325" r:id="rId8"/>
    <p:sldId id="323" r:id="rId9"/>
    <p:sldId id="324" r:id="rId10"/>
    <p:sldId id="326" r:id="rId11"/>
    <p:sldId id="327" r:id="rId12"/>
    <p:sldId id="328" r:id="rId13"/>
    <p:sldId id="310" r:id="rId14"/>
    <p:sldId id="315" r:id="rId15"/>
    <p:sldId id="316" r:id="rId16"/>
    <p:sldId id="257" r:id="rId17"/>
    <p:sldId id="258" r:id="rId18"/>
    <p:sldId id="259" r:id="rId19"/>
    <p:sldId id="260" r:id="rId20"/>
    <p:sldId id="264" r:id="rId21"/>
    <p:sldId id="330" r:id="rId22"/>
    <p:sldId id="266" r:id="rId23"/>
    <p:sldId id="329" r:id="rId24"/>
    <p:sldId id="267" r:id="rId25"/>
    <p:sldId id="288" r:id="rId26"/>
    <p:sldId id="269" r:id="rId27"/>
    <p:sldId id="272" r:id="rId28"/>
    <p:sldId id="274" r:id="rId29"/>
    <p:sldId id="270" r:id="rId30"/>
    <p:sldId id="334" r:id="rId31"/>
    <p:sldId id="277" r:id="rId32"/>
    <p:sldId id="287" r:id="rId33"/>
    <p:sldId id="278" r:id="rId34"/>
    <p:sldId id="279" r:id="rId35"/>
    <p:sldId id="331" r:id="rId36"/>
    <p:sldId id="332" r:id="rId37"/>
    <p:sldId id="318" r:id="rId38"/>
    <p:sldId id="335" r:id="rId39"/>
    <p:sldId id="284" r:id="rId40"/>
    <p:sldId id="333" r:id="rId41"/>
    <p:sldId id="289" r:id="rId42"/>
    <p:sldId id="28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AD68B-4840-C67A-34FD-4D3D7E69FC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A65993-214E-DC2D-6392-E4C2A89174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0E9AFB-2E91-CC91-07BA-590B1E1ECCDA}"/>
              </a:ext>
            </a:extLst>
          </p:cNvPr>
          <p:cNvSpPr>
            <a:spLocks noGrp="1"/>
          </p:cNvSpPr>
          <p:nvPr>
            <p:ph type="dt" sz="half" idx="10"/>
          </p:nvPr>
        </p:nvSpPr>
        <p:spPr/>
        <p:txBody>
          <a:bodyPr/>
          <a:lstStyle/>
          <a:p>
            <a:fld id="{6F1729A6-6877-4580-9623-26E71DB0777C}" type="datetimeFigureOut">
              <a:rPr lang="en-US" smtClean="0"/>
              <a:t>6/3/2025</a:t>
            </a:fld>
            <a:endParaRPr lang="en-US"/>
          </a:p>
        </p:txBody>
      </p:sp>
      <p:sp>
        <p:nvSpPr>
          <p:cNvPr id="5" name="Footer Placeholder 4">
            <a:extLst>
              <a:ext uri="{FF2B5EF4-FFF2-40B4-BE49-F238E27FC236}">
                <a16:creationId xmlns:a16="http://schemas.microsoft.com/office/drawing/2014/main" id="{420FF1D5-5A9A-28C2-E9C6-CF884B0EBE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CBF78-A69F-BDBC-BDA0-E16B1857A880}"/>
              </a:ext>
            </a:extLst>
          </p:cNvPr>
          <p:cNvSpPr>
            <a:spLocks noGrp="1"/>
          </p:cNvSpPr>
          <p:nvPr>
            <p:ph type="sldNum" sz="quarter" idx="12"/>
          </p:nvPr>
        </p:nvSpPr>
        <p:spPr/>
        <p:txBody>
          <a:bodyPr/>
          <a:lstStyle/>
          <a:p>
            <a:fld id="{1D7DC881-7857-41E5-9840-D34B945ED59F}" type="slidenum">
              <a:rPr lang="en-US" smtClean="0"/>
              <a:t>‹#›</a:t>
            </a:fld>
            <a:endParaRPr lang="en-US"/>
          </a:p>
        </p:txBody>
      </p:sp>
    </p:spTree>
    <p:extLst>
      <p:ext uri="{BB962C8B-B14F-4D97-AF65-F5344CB8AC3E}">
        <p14:creationId xmlns:p14="http://schemas.microsoft.com/office/powerpoint/2010/main" val="1479127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C11C6-6910-4C7A-0AC7-F35C97B89C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B7DCAD-5E01-4D2E-67B0-A971DE20C4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E177B1-FB83-411F-1BEB-49FEF394A711}"/>
              </a:ext>
            </a:extLst>
          </p:cNvPr>
          <p:cNvSpPr>
            <a:spLocks noGrp="1"/>
          </p:cNvSpPr>
          <p:nvPr>
            <p:ph type="dt" sz="half" idx="10"/>
          </p:nvPr>
        </p:nvSpPr>
        <p:spPr/>
        <p:txBody>
          <a:bodyPr/>
          <a:lstStyle/>
          <a:p>
            <a:fld id="{6F1729A6-6877-4580-9623-26E71DB0777C}" type="datetimeFigureOut">
              <a:rPr lang="en-US" smtClean="0"/>
              <a:t>6/3/2025</a:t>
            </a:fld>
            <a:endParaRPr lang="en-US"/>
          </a:p>
        </p:txBody>
      </p:sp>
      <p:sp>
        <p:nvSpPr>
          <p:cNvPr id="5" name="Footer Placeholder 4">
            <a:extLst>
              <a:ext uri="{FF2B5EF4-FFF2-40B4-BE49-F238E27FC236}">
                <a16:creationId xmlns:a16="http://schemas.microsoft.com/office/drawing/2014/main" id="{2BC4D2A1-BC4D-6889-2BD7-F808030097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507AF0-C81F-1352-2C94-ECC274A5DAAC}"/>
              </a:ext>
            </a:extLst>
          </p:cNvPr>
          <p:cNvSpPr>
            <a:spLocks noGrp="1"/>
          </p:cNvSpPr>
          <p:nvPr>
            <p:ph type="sldNum" sz="quarter" idx="12"/>
          </p:nvPr>
        </p:nvSpPr>
        <p:spPr/>
        <p:txBody>
          <a:bodyPr/>
          <a:lstStyle/>
          <a:p>
            <a:fld id="{1D7DC881-7857-41E5-9840-D34B945ED59F}" type="slidenum">
              <a:rPr lang="en-US" smtClean="0"/>
              <a:t>‹#›</a:t>
            </a:fld>
            <a:endParaRPr lang="en-US"/>
          </a:p>
        </p:txBody>
      </p:sp>
    </p:spTree>
    <p:extLst>
      <p:ext uri="{BB962C8B-B14F-4D97-AF65-F5344CB8AC3E}">
        <p14:creationId xmlns:p14="http://schemas.microsoft.com/office/powerpoint/2010/main" val="1110630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B76C22-81CD-652F-4A5D-C2A8DA58D8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415C25-8C84-F084-1D4A-B26029E951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8EEDF1-EB96-B0DB-2881-061109624E77}"/>
              </a:ext>
            </a:extLst>
          </p:cNvPr>
          <p:cNvSpPr>
            <a:spLocks noGrp="1"/>
          </p:cNvSpPr>
          <p:nvPr>
            <p:ph type="dt" sz="half" idx="10"/>
          </p:nvPr>
        </p:nvSpPr>
        <p:spPr/>
        <p:txBody>
          <a:bodyPr/>
          <a:lstStyle/>
          <a:p>
            <a:fld id="{6F1729A6-6877-4580-9623-26E71DB0777C}" type="datetimeFigureOut">
              <a:rPr lang="en-US" smtClean="0"/>
              <a:t>6/3/2025</a:t>
            </a:fld>
            <a:endParaRPr lang="en-US"/>
          </a:p>
        </p:txBody>
      </p:sp>
      <p:sp>
        <p:nvSpPr>
          <p:cNvPr id="5" name="Footer Placeholder 4">
            <a:extLst>
              <a:ext uri="{FF2B5EF4-FFF2-40B4-BE49-F238E27FC236}">
                <a16:creationId xmlns:a16="http://schemas.microsoft.com/office/drawing/2014/main" id="{FB573C9F-448B-0230-2203-7C5AFFDA34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B5B7B-361D-2C4C-6A0F-36EB013184C8}"/>
              </a:ext>
            </a:extLst>
          </p:cNvPr>
          <p:cNvSpPr>
            <a:spLocks noGrp="1"/>
          </p:cNvSpPr>
          <p:nvPr>
            <p:ph type="sldNum" sz="quarter" idx="12"/>
          </p:nvPr>
        </p:nvSpPr>
        <p:spPr/>
        <p:txBody>
          <a:bodyPr/>
          <a:lstStyle/>
          <a:p>
            <a:fld id="{1D7DC881-7857-41E5-9840-D34B945ED59F}" type="slidenum">
              <a:rPr lang="en-US" smtClean="0"/>
              <a:t>‹#›</a:t>
            </a:fld>
            <a:endParaRPr lang="en-US"/>
          </a:p>
        </p:txBody>
      </p:sp>
    </p:spTree>
    <p:extLst>
      <p:ext uri="{BB962C8B-B14F-4D97-AF65-F5344CB8AC3E}">
        <p14:creationId xmlns:p14="http://schemas.microsoft.com/office/powerpoint/2010/main" val="4184840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0CBDE-724D-F091-F596-5A99571CC7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0A91AA-3A22-5CF8-04BB-0C9BFCA5E4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7628E-BB80-95BD-CB90-1B448D9B58D8}"/>
              </a:ext>
            </a:extLst>
          </p:cNvPr>
          <p:cNvSpPr>
            <a:spLocks noGrp="1"/>
          </p:cNvSpPr>
          <p:nvPr>
            <p:ph type="dt" sz="half" idx="10"/>
          </p:nvPr>
        </p:nvSpPr>
        <p:spPr/>
        <p:txBody>
          <a:bodyPr/>
          <a:lstStyle/>
          <a:p>
            <a:fld id="{6F1729A6-6877-4580-9623-26E71DB0777C}" type="datetimeFigureOut">
              <a:rPr lang="en-US" smtClean="0"/>
              <a:t>6/3/2025</a:t>
            </a:fld>
            <a:endParaRPr lang="en-US"/>
          </a:p>
        </p:txBody>
      </p:sp>
      <p:sp>
        <p:nvSpPr>
          <p:cNvPr id="5" name="Footer Placeholder 4">
            <a:extLst>
              <a:ext uri="{FF2B5EF4-FFF2-40B4-BE49-F238E27FC236}">
                <a16:creationId xmlns:a16="http://schemas.microsoft.com/office/drawing/2014/main" id="{2B28788F-4918-D21A-35AE-F9F9D811A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BF85D0-1C3A-ECF7-085C-9F91126BAFEB}"/>
              </a:ext>
            </a:extLst>
          </p:cNvPr>
          <p:cNvSpPr>
            <a:spLocks noGrp="1"/>
          </p:cNvSpPr>
          <p:nvPr>
            <p:ph type="sldNum" sz="quarter" idx="12"/>
          </p:nvPr>
        </p:nvSpPr>
        <p:spPr/>
        <p:txBody>
          <a:bodyPr/>
          <a:lstStyle/>
          <a:p>
            <a:fld id="{1D7DC881-7857-41E5-9840-D34B945ED59F}" type="slidenum">
              <a:rPr lang="en-US" smtClean="0"/>
              <a:t>‹#›</a:t>
            </a:fld>
            <a:endParaRPr lang="en-US"/>
          </a:p>
        </p:txBody>
      </p:sp>
    </p:spTree>
    <p:extLst>
      <p:ext uri="{BB962C8B-B14F-4D97-AF65-F5344CB8AC3E}">
        <p14:creationId xmlns:p14="http://schemas.microsoft.com/office/powerpoint/2010/main" val="104247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03489-557C-46F2-2F4D-8C2F76BDC2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2E818B-D75B-214F-F868-61A84800359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08B451-619E-6F62-B357-34B0056E4F16}"/>
              </a:ext>
            </a:extLst>
          </p:cNvPr>
          <p:cNvSpPr>
            <a:spLocks noGrp="1"/>
          </p:cNvSpPr>
          <p:nvPr>
            <p:ph type="dt" sz="half" idx="10"/>
          </p:nvPr>
        </p:nvSpPr>
        <p:spPr/>
        <p:txBody>
          <a:bodyPr/>
          <a:lstStyle/>
          <a:p>
            <a:fld id="{6F1729A6-6877-4580-9623-26E71DB0777C}" type="datetimeFigureOut">
              <a:rPr lang="en-US" smtClean="0"/>
              <a:t>6/3/2025</a:t>
            </a:fld>
            <a:endParaRPr lang="en-US"/>
          </a:p>
        </p:txBody>
      </p:sp>
      <p:sp>
        <p:nvSpPr>
          <p:cNvPr id="5" name="Footer Placeholder 4">
            <a:extLst>
              <a:ext uri="{FF2B5EF4-FFF2-40B4-BE49-F238E27FC236}">
                <a16:creationId xmlns:a16="http://schemas.microsoft.com/office/drawing/2014/main" id="{FA10A5FD-7430-621D-C92E-F7C7521BD4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8A71DA-B5AD-7972-161A-25AB6A3C75A0}"/>
              </a:ext>
            </a:extLst>
          </p:cNvPr>
          <p:cNvSpPr>
            <a:spLocks noGrp="1"/>
          </p:cNvSpPr>
          <p:nvPr>
            <p:ph type="sldNum" sz="quarter" idx="12"/>
          </p:nvPr>
        </p:nvSpPr>
        <p:spPr/>
        <p:txBody>
          <a:bodyPr/>
          <a:lstStyle/>
          <a:p>
            <a:fld id="{1D7DC881-7857-41E5-9840-D34B945ED59F}" type="slidenum">
              <a:rPr lang="en-US" smtClean="0"/>
              <a:t>‹#›</a:t>
            </a:fld>
            <a:endParaRPr lang="en-US"/>
          </a:p>
        </p:txBody>
      </p:sp>
    </p:spTree>
    <p:extLst>
      <p:ext uri="{BB962C8B-B14F-4D97-AF65-F5344CB8AC3E}">
        <p14:creationId xmlns:p14="http://schemas.microsoft.com/office/powerpoint/2010/main" val="69324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5F1B1-2384-5B04-DA26-D065A738CC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58F3B0-64CA-1AF5-12C6-510C29C3A8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5DB5AF-E506-5521-4F60-05AF24218F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3C1909-A2A0-F276-25DF-60F1B816794A}"/>
              </a:ext>
            </a:extLst>
          </p:cNvPr>
          <p:cNvSpPr>
            <a:spLocks noGrp="1"/>
          </p:cNvSpPr>
          <p:nvPr>
            <p:ph type="dt" sz="half" idx="10"/>
          </p:nvPr>
        </p:nvSpPr>
        <p:spPr/>
        <p:txBody>
          <a:bodyPr/>
          <a:lstStyle/>
          <a:p>
            <a:fld id="{6F1729A6-6877-4580-9623-26E71DB0777C}" type="datetimeFigureOut">
              <a:rPr lang="en-US" smtClean="0"/>
              <a:t>6/3/2025</a:t>
            </a:fld>
            <a:endParaRPr lang="en-US"/>
          </a:p>
        </p:txBody>
      </p:sp>
      <p:sp>
        <p:nvSpPr>
          <p:cNvPr id="6" name="Footer Placeholder 5">
            <a:extLst>
              <a:ext uri="{FF2B5EF4-FFF2-40B4-BE49-F238E27FC236}">
                <a16:creationId xmlns:a16="http://schemas.microsoft.com/office/drawing/2014/main" id="{5E56177F-6FF6-0C40-33B9-D1B6442A92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0CB46F-CFCF-07BA-C095-1D30EF2603E9}"/>
              </a:ext>
            </a:extLst>
          </p:cNvPr>
          <p:cNvSpPr>
            <a:spLocks noGrp="1"/>
          </p:cNvSpPr>
          <p:nvPr>
            <p:ph type="sldNum" sz="quarter" idx="12"/>
          </p:nvPr>
        </p:nvSpPr>
        <p:spPr/>
        <p:txBody>
          <a:bodyPr/>
          <a:lstStyle/>
          <a:p>
            <a:fld id="{1D7DC881-7857-41E5-9840-D34B945ED59F}" type="slidenum">
              <a:rPr lang="en-US" smtClean="0"/>
              <a:t>‹#›</a:t>
            </a:fld>
            <a:endParaRPr lang="en-US"/>
          </a:p>
        </p:txBody>
      </p:sp>
    </p:spTree>
    <p:extLst>
      <p:ext uri="{BB962C8B-B14F-4D97-AF65-F5344CB8AC3E}">
        <p14:creationId xmlns:p14="http://schemas.microsoft.com/office/powerpoint/2010/main" val="226569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0AD50-CD48-095E-EA9A-4D656B9176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03F3B2-A575-C023-6B9D-6648E304B1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165E92-594E-C589-EBD2-DF65395568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2551EA-09F6-676F-E5C0-E93EB3D62C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861928-42D4-DD82-D0E9-5455F366BE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F746EF-1810-6FB7-4E54-5960687EFCC0}"/>
              </a:ext>
            </a:extLst>
          </p:cNvPr>
          <p:cNvSpPr>
            <a:spLocks noGrp="1"/>
          </p:cNvSpPr>
          <p:nvPr>
            <p:ph type="dt" sz="half" idx="10"/>
          </p:nvPr>
        </p:nvSpPr>
        <p:spPr/>
        <p:txBody>
          <a:bodyPr/>
          <a:lstStyle/>
          <a:p>
            <a:fld id="{6F1729A6-6877-4580-9623-26E71DB0777C}" type="datetimeFigureOut">
              <a:rPr lang="en-US" smtClean="0"/>
              <a:t>6/3/2025</a:t>
            </a:fld>
            <a:endParaRPr lang="en-US"/>
          </a:p>
        </p:txBody>
      </p:sp>
      <p:sp>
        <p:nvSpPr>
          <p:cNvPr id="8" name="Footer Placeholder 7">
            <a:extLst>
              <a:ext uri="{FF2B5EF4-FFF2-40B4-BE49-F238E27FC236}">
                <a16:creationId xmlns:a16="http://schemas.microsoft.com/office/drawing/2014/main" id="{DA70515E-054C-8CD2-CCE9-5FAC833CE3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7860A7-C115-1C37-21FC-34291A86F5BD}"/>
              </a:ext>
            </a:extLst>
          </p:cNvPr>
          <p:cNvSpPr>
            <a:spLocks noGrp="1"/>
          </p:cNvSpPr>
          <p:nvPr>
            <p:ph type="sldNum" sz="quarter" idx="12"/>
          </p:nvPr>
        </p:nvSpPr>
        <p:spPr/>
        <p:txBody>
          <a:bodyPr/>
          <a:lstStyle/>
          <a:p>
            <a:fld id="{1D7DC881-7857-41E5-9840-D34B945ED59F}" type="slidenum">
              <a:rPr lang="en-US" smtClean="0"/>
              <a:t>‹#›</a:t>
            </a:fld>
            <a:endParaRPr lang="en-US"/>
          </a:p>
        </p:txBody>
      </p:sp>
    </p:spTree>
    <p:extLst>
      <p:ext uri="{BB962C8B-B14F-4D97-AF65-F5344CB8AC3E}">
        <p14:creationId xmlns:p14="http://schemas.microsoft.com/office/powerpoint/2010/main" val="1469198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A502C-09CC-80CA-9ACB-F4F70188FE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2D71A0-C9FD-3641-66E6-4D7A22599B6F}"/>
              </a:ext>
            </a:extLst>
          </p:cNvPr>
          <p:cNvSpPr>
            <a:spLocks noGrp="1"/>
          </p:cNvSpPr>
          <p:nvPr>
            <p:ph type="dt" sz="half" idx="10"/>
          </p:nvPr>
        </p:nvSpPr>
        <p:spPr/>
        <p:txBody>
          <a:bodyPr/>
          <a:lstStyle/>
          <a:p>
            <a:fld id="{6F1729A6-6877-4580-9623-26E71DB0777C}" type="datetimeFigureOut">
              <a:rPr lang="en-US" smtClean="0"/>
              <a:t>6/3/2025</a:t>
            </a:fld>
            <a:endParaRPr lang="en-US"/>
          </a:p>
        </p:txBody>
      </p:sp>
      <p:sp>
        <p:nvSpPr>
          <p:cNvPr id="4" name="Footer Placeholder 3">
            <a:extLst>
              <a:ext uri="{FF2B5EF4-FFF2-40B4-BE49-F238E27FC236}">
                <a16:creationId xmlns:a16="http://schemas.microsoft.com/office/drawing/2014/main" id="{CB362F20-A613-ACBC-A3DF-7AF1108F99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DCDA22-33BD-577C-9A1E-F7641BA39239}"/>
              </a:ext>
            </a:extLst>
          </p:cNvPr>
          <p:cNvSpPr>
            <a:spLocks noGrp="1"/>
          </p:cNvSpPr>
          <p:nvPr>
            <p:ph type="sldNum" sz="quarter" idx="12"/>
          </p:nvPr>
        </p:nvSpPr>
        <p:spPr/>
        <p:txBody>
          <a:bodyPr/>
          <a:lstStyle/>
          <a:p>
            <a:fld id="{1D7DC881-7857-41E5-9840-D34B945ED59F}" type="slidenum">
              <a:rPr lang="en-US" smtClean="0"/>
              <a:t>‹#›</a:t>
            </a:fld>
            <a:endParaRPr lang="en-US"/>
          </a:p>
        </p:txBody>
      </p:sp>
    </p:spTree>
    <p:extLst>
      <p:ext uri="{BB962C8B-B14F-4D97-AF65-F5344CB8AC3E}">
        <p14:creationId xmlns:p14="http://schemas.microsoft.com/office/powerpoint/2010/main" val="124233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DD3ED7-EF19-87C6-9936-019FB280B55D}"/>
              </a:ext>
            </a:extLst>
          </p:cNvPr>
          <p:cNvSpPr>
            <a:spLocks noGrp="1"/>
          </p:cNvSpPr>
          <p:nvPr>
            <p:ph type="dt" sz="half" idx="10"/>
          </p:nvPr>
        </p:nvSpPr>
        <p:spPr/>
        <p:txBody>
          <a:bodyPr/>
          <a:lstStyle/>
          <a:p>
            <a:fld id="{6F1729A6-6877-4580-9623-26E71DB0777C}" type="datetimeFigureOut">
              <a:rPr lang="en-US" smtClean="0"/>
              <a:t>6/3/2025</a:t>
            </a:fld>
            <a:endParaRPr lang="en-US"/>
          </a:p>
        </p:txBody>
      </p:sp>
      <p:sp>
        <p:nvSpPr>
          <p:cNvPr id="3" name="Footer Placeholder 2">
            <a:extLst>
              <a:ext uri="{FF2B5EF4-FFF2-40B4-BE49-F238E27FC236}">
                <a16:creationId xmlns:a16="http://schemas.microsoft.com/office/drawing/2014/main" id="{A5AAEE2A-4E3F-9295-A5AD-4880DED3F4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02CE96-CB49-CD93-CFC1-EAEE4477BDE6}"/>
              </a:ext>
            </a:extLst>
          </p:cNvPr>
          <p:cNvSpPr>
            <a:spLocks noGrp="1"/>
          </p:cNvSpPr>
          <p:nvPr>
            <p:ph type="sldNum" sz="quarter" idx="12"/>
          </p:nvPr>
        </p:nvSpPr>
        <p:spPr/>
        <p:txBody>
          <a:bodyPr/>
          <a:lstStyle/>
          <a:p>
            <a:fld id="{1D7DC881-7857-41E5-9840-D34B945ED59F}" type="slidenum">
              <a:rPr lang="en-US" smtClean="0"/>
              <a:t>‹#›</a:t>
            </a:fld>
            <a:endParaRPr lang="en-US"/>
          </a:p>
        </p:txBody>
      </p:sp>
    </p:spTree>
    <p:extLst>
      <p:ext uri="{BB962C8B-B14F-4D97-AF65-F5344CB8AC3E}">
        <p14:creationId xmlns:p14="http://schemas.microsoft.com/office/powerpoint/2010/main" val="4007260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74534-211E-04A1-8AFF-9FE39142C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6AABCD-2ED3-93B7-025F-437BA54B38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37D414-EAAA-8A1B-FED3-A45374E760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C9FC73-9C2D-99D9-81DC-EADF7944C421}"/>
              </a:ext>
            </a:extLst>
          </p:cNvPr>
          <p:cNvSpPr>
            <a:spLocks noGrp="1"/>
          </p:cNvSpPr>
          <p:nvPr>
            <p:ph type="dt" sz="half" idx="10"/>
          </p:nvPr>
        </p:nvSpPr>
        <p:spPr/>
        <p:txBody>
          <a:bodyPr/>
          <a:lstStyle/>
          <a:p>
            <a:fld id="{6F1729A6-6877-4580-9623-26E71DB0777C}" type="datetimeFigureOut">
              <a:rPr lang="en-US" smtClean="0"/>
              <a:t>6/3/2025</a:t>
            </a:fld>
            <a:endParaRPr lang="en-US"/>
          </a:p>
        </p:txBody>
      </p:sp>
      <p:sp>
        <p:nvSpPr>
          <p:cNvPr id="6" name="Footer Placeholder 5">
            <a:extLst>
              <a:ext uri="{FF2B5EF4-FFF2-40B4-BE49-F238E27FC236}">
                <a16:creationId xmlns:a16="http://schemas.microsoft.com/office/drawing/2014/main" id="{B9152553-6152-0B3B-AB1F-E4350B304E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CE0BC5-4F6E-6D72-E1BC-2A7C2A064854}"/>
              </a:ext>
            </a:extLst>
          </p:cNvPr>
          <p:cNvSpPr>
            <a:spLocks noGrp="1"/>
          </p:cNvSpPr>
          <p:nvPr>
            <p:ph type="sldNum" sz="quarter" idx="12"/>
          </p:nvPr>
        </p:nvSpPr>
        <p:spPr/>
        <p:txBody>
          <a:bodyPr/>
          <a:lstStyle/>
          <a:p>
            <a:fld id="{1D7DC881-7857-41E5-9840-D34B945ED59F}" type="slidenum">
              <a:rPr lang="en-US" smtClean="0"/>
              <a:t>‹#›</a:t>
            </a:fld>
            <a:endParaRPr lang="en-US"/>
          </a:p>
        </p:txBody>
      </p:sp>
    </p:spTree>
    <p:extLst>
      <p:ext uri="{BB962C8B-B14F-4D97-AF65-F5344CB8AC3E}">
        <p14:creationId xmlns:p14="http://schemas.microsoft.com/office/powerpoint/2010/main" val="711854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47E5C-0083-8444-9DF3-88C9EDE44A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06282E-6993-BB0A-3AE6-C7412933B1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4C4A01-B79E-6665-EFE4-826E8F73FC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2FD97F-0180-3905-0292-128EC362FCC3}"/>
              </a:ext>
            </a:extLst>
          </p:cNvPr>
          <p:cNvSpPr>
            <a:spLocks noGrp="1"/>
          </p:cNvSpPr>
          <p:nvPr>
            <p:ph type="dt" sz="half" idx="10"/>
          </p:nvPr>
        </p:nvSpPr>
        <p:spPr/>
        <p:txBody>
          <a:bodyPr/>
          <a:lstStyle/>
          <a:p>
            <a:fld id="{6F1729A6-6877-4580-9623-26E71DB0777C}" type="datetimeFigureOut">
              <a:rPr lang="en-US" smtClean="0"/>
              <a:t>6/3/2025</a:t>
            </a:fld>
            <a:endParaRPr lang="en-US"/>
          </a:p>
        </p:txBody>
      </p:sp>
      <p:sp>
        <p:nvSpPr>
          <p:cNvPr id="6" name="Footer Placeholder 5">
            <a:extLst>
              <a:ext uri="{FF2B5EF4-FFF2-40B4-BE49-F238E27FC236}">
                <a16:creationId xmlns:a16="http://schemas.microsoft.com/office/drawing/2014/main" id="{E282E62F-9948-811B-97C2-F30DBD5036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5AEFAB-257D-B14F-B50D-E363BC3509AC}"/>
              </a:ext>
            </a:extLst>
          </p:cNvPr>
          <p:cNvSpPr>
            <a:spLocks noGrp="1"/>
          </p:cNvSpPr>
          <p:nvPr>
            <p:ph type="sldNum" sz="quarter" idx="12"/>
          </p:nvPr>
        </p:nvSpPr>
        <p:spPr/>
        <p:txBody>
          <a:bodyPr/>
          <a:lstStyle/>
          <a:p>
            <a:fld id="{1D7DC881-7857-41E5-9840-D34B945ED59F}" type="slidenum">
              <a:rPr lang="en-US" smtClean="0"/>
              <a:t>‹#›</a:t>
            </a:fld>
            <a:endParaRPr lang="en-US"/>
          </a:p>
        </p:txBody>
      </p:sp>
    </p:spTree>
    <p:extLst>
      <p:ext uri="{BB962C8B-B14F-4D97-AF65-F5344CB8AC3E}">
        <p14:creationId xmlns:p14="http://schemas.microsoft.com/office/powerpoint/2010/main" val="3548895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B07724-9ADD-51F2-A6F5-0E16612F14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292C70-D87F-22D6-F716-C467CE68F7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F233D8-2561-C1A8-BD62-CC0CDDD53C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F1729A6-6877-4580-9623-26E71DB0777C}" type="datetimeFigureOut">
              <a:rPr lang="en-US" smtClean="0"/>
              <a:t>6/3/2025</a:t>
            </a:fld>
            <a:endParaRPr lang="en-US"/>
          </a:p>
        </p:txBody>
      </p:sp>
      <p:sp>
        <p:nvSpPr>
          <p:cNvPr id="5" name="Footer Placeholder 4">
            <a:extLst>
              <a:ext uri="{FF2B5EF4-FFF2-40B4-BE49-F238E27FC236}">
                <a16:creationId xmlns:a16="http://schemas.microsoft.com/office/drawing/2014/main" id="{70319954-8273-AAEC-BD38-522CFE64D1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9C79030-C099-8F51-836E-7BA5781441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D7DC881-7857-41E5-9840-D34B945ED59F}" type="slidenum">
              <a:rPr lang="en-US" smtClean="0"/>
              <a:t>‹#›</a:t>
            </a:fld>
            <a:endParaRPr lang="en-US"/>
          </a:p>
        </p:txBody>
      </p:sp>
    </p:spTree>
    <p:extLst>
      <p:ext uri="{BB962C8B-B14F-4D97-AF65-F5344CB8AC3E}">
        <p14:creationId xmlns:p14="http://schemas.microsoft.com/office/powerpoint/2010/main" val="2811250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c.gov/han/2025/han00523.html?ACSTrackingID=USCDC_486-DM145733&amp;ACSTrackingLabel=HAN%20523%20-%20Health%20Advisory%20(General%20Public)&amp;deliveryName=USCDC_486-DM145733"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www.cdc.gov/respiratory-viruses/data/activity-levels.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cdc.gov/flu/hcp/infection-control/index.html" TargetMode="External"/><Relationship Id="rId2" Type="http://schemas.openxmlformats.org/officeDocument/2006/relationships/hyperlink" Target="http://www.cdc.gov/fluview/?CDC_AAref_Val=https://www.cdc.gov/flu/weekly/index.ht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cdc.gov/covid/hcp/infection-control/index.html" TargetMode="External"/><Relationship Id="rId2" Type="http://schemas.openxmlformats.org/officeDocument/2006/relationships/hyperlink" Target="http://www.cdc.gov/covid/index.html" TargetMode="External"/><Relationship Id="rId1" Type="http://schemas.openxmlformats.org/officeDocument/2006/relationships/slideLayout" Target="../slideLayouts/slideLayout2.xml"/><Relationship Id="rId4" Type="http://schemas.openxmlformats.org/officeDocument/2006/relationships/hyperlink" Target="http://www.cidrap.umn.edu/"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who.int/publications/i/item/surveillance-for-human-infections-with-avian-influenza-a(-h5)--viruse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cdc.gov/bird-flu/hcp/novel-flu-infection-control/index.html" TargetMode="External"/><Relationship Id="rId2" Type="http://schemas.openxmlformats.org/officeDocument/2006/relationships/hyperlink" Target="http://www.cdc.gov/bird-flu/index.html" TargetMode="External"/><Relationship Id="rId1" Type="http://schemas.openxmlformats.org/officeDocument/2006/relationships/slideLayout" Target="../slideLayouts/slideLayout2.xml"/><Relationship Id="rId5" Type="http://schemas.openxmlformats.org/officeDocument/2006/relationships/hyperlink" Target="http://www.cidrap.umn.edu/" TargetMode="External"/><Relationship Id="rId4" Type="http://schemas.openxmlformats.org/officeDocument/2006/relationships/hyperlink" Target="http://www.aphis.usda.gov/livestock-poultry-disease/avian/avian-influenza/hpai-livestock"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AD11B-5A06-6F72-6497-9F393C762AB2}"/>
              </a:ext>
            </a:extLst>
          </p:cNvPr>
          <p:cNvSpPr>
            <a:spLocks noGrp="1"/>
          </p:cNvSpPr>
          <p:nvPr>
            <p:ph type="ctrTitle"/>
          </p:nvPr>
        </p:nvSpPr>
        <p:spPr/>
        <p:txBody>
          <a:bodyPr>
            <a:normAutofit fontScale="90000"/>
          </a:bodyPr>
          <a:lstStyle/>
          <a:p>
            <a:r>
              <a:rPr lang="en-US" dirty="0"/>
              <a:t>Infection Control</a:t>
            </a:r>
            <a:br>
              <a:rPr lang="en-US" dirty="0"/>
            </a:br>
            <a:r>
              <a:rPr lang="en-US" dirty="0"/>
              <a:t>Update</a:t>
            </a:r>
            <a:br>
              <a:rPr lang="en-US" dirty="0"/>
            </a:br>
            <a:br>
              <a:rPr lang="en-US" dirty="0"/>
            </a:br>
            <a:r>
              <a:rPr lang="en-US" dirty="0"/>
              <a:t>April 2025</a:t>
            </a:r>
          </a:p>
        </p:txBody>
      </p:sp>
      <p:sp>
        <p:nvSpPr>
          <p:cNvPr id="3" name="Subtitle 2">
            <a:extLst>
              <a:ext uri="{FF2B5EF4-FFF2-40B4-BE49-F238E27FC236}">
                <a16:creationId xmlns:a16="http://schemas.microsoft.com/office/drawing/2014/main" id="{15A6EB2D-7F53-C9FE-EECC-FCF72728AB43}"/>
              </a:ext>
            </a:extLst>
          </p:cNvPr>
          <p:cNvSpPr>
            <a:spLocks noGrp="1"/>
          </p:cNvSpPr>
          <p:nvPr>
            <p:ph type="subTitle" idx="1"/>
          </p:nvPr>
        </p:nvSpPr>
        <p:spPr>
          <a:xfrm>
            <a:off x="1524000" y="4208206"/>
            <a:ext cx="9144000" cy="2182762"/>
          </a:xfrm>
        </p:spPr>
        <p:txBody>
          <a:bodyPr>
            <a:normAutofit/>
          </a:bodyPr>
          <a:lstStyle/>
          <a:p>
            <a:r>
              <a:rPr lang="en-US" sz="3600" dirty="0"/>
              <a:t>Patti Mancos</a:t>
            </a:r>
          </a:p>
          <a:p>
            <a:r>
              <a:rPr lang="en-US" sz="3600" dirty="0"/>
              <a:t>Infection Control Officer</a:t>
            </a:r>
          </a:p>
          <a:p>
            <a:r>
              <a:rPr lang="en-US" sz="3600" dirty="0"/>
              <a:t>Methodist Hospitals</a:t>
            </a:r>
          </a:p>
        </p:txBody>
      </p:sp>
    </p:spTree>
    <p:extLst>
      <p:ext uri="{BB962C8B-B14F-4D97-AF65-F5344CB8AC3E}">
        <p14:creationId xmlns:p14="http://schemas.microsoft.com/office/powerpoint/2010/main" val="571696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010A36-53CA-3FA5-F8CE-B55621D8C880}"/>
              </a:ext>
            </a:extLst>
          </p:cNvPr>
          <p:cNvPicPr>
            <a:picLocks noChangeAspect="1"/>
          </p:cNvPicPr>
          <p:nvPr/>
        </p:nvPicPr>
        <p:blipFill>
          <a:blip r:embed="rId2"/>
          <a:stretch>
            <a:fillRect/>
          </a:stretch>
        </p:blipFill>
        <p:spPr>
          <a:xfrm>
            <a:off x="271462" y="223837"/>
            <a:ext cx="11649075" cy="6410325"/>
          </a:xfrm>
          <a:prstGeom prst="rect">
            <a:avLst/>
          </a:prstGeom>
        </p:spPr>
      </p:pic>
    </p:spTree>
    <p:extLst>
      <p:ext uri="{BB962C8B-B14F-4D97-AF65-F5344CB8AC3E}">
        <p14:creationId xmlns:p14="http://schemas.microsoft.com/office/powerpoint/2010/main" val="2717731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8AF0C-D6E6-C291-665E-2D3FAEED09E0}"/>
              </a:ext>
            </a:extLst>
          </p:cNvPr>
          <p:cNvSpPr>
            <a:spLocks noGrp="1"/>
          </p:cNvSpPr>
          <p:nvPr>
            <p:ph type="title"/>
          </p:nvPr>
        </p:nvSpPr>
        <p:spPr>
          <a:xfrm>
            <a:off x="838200" y="365125"/>
            <a:ext cx="10515600" cy="932733"/>
          </a:xfrm>
        </p:spPr>
        <p:txBody>
          <a:bodyPr/>
          <a:lstStyle/>
          <a:p>
            <a:pPr algn="ctr"/>
            <a:r>
              <a:rPr lang="en-US" dirty="0"/>
              <a:t>Texas Outbreak</a:t>
            </a:r>
          </a:p>
        </p:txBody>
      </p:sp>
      <p:pic>
        <p:nvPicPr>
          <p:cNvPr id="5" name="Content Placeholder 4">
            <a:extLst>
              <a:ext uri="{FF2B5EF4-FFF2-40B4-BE49-F238E27FC236}">
                <a16:creationId xmlns:a16="http://schemas.microsoft.com/office/drawing/2014/main" id="{910D80B3-BC02-C225-A073-1D635EC0B089}"/>
              </a:ext>
            </a:extLst>
          </p:cNvPr>
          <p:cNvPicPr>
            <a:picLocks noGrp="1" noChangeAspect="1"/>
          </p:cNvPicPr>
          <p:nvPr>
            <p:ph idx="1"/>
          </p:nvPr>
        </p:nvPicPr>
        <p:blipFill>
          <a:blip r:embed="rId2"/>
          <a:stretch>
            <a:fillRect/>
          </a:stretch>
        </p:blipFill>
        <p:spPr>
          <a:xfrm>
            <a:off x="2050560" y="1297858"/>
            <a:ext cx="8090880" cy="5312338"/>
          </a:xfrm>
        </p:spPr>
      </p:pic>
    </p:spTree>
    <p:extLst>
      <p:ext uri="{BB962C8B-B14F-4D97-AF65-F5344CB8AC3E}">
        <p14:creationId xmlns:p14="http://schemas.microsoft.com/office/powerpoint/2010/main" val="2505705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1A8CE-7AD6-D429-80A6-CD00115DB0AA}"/>
              </a:ext>
            </a:extLst>
          </p:cNvPr>
          <p:cNvSpPr>
            <a:spLocks noGrp="1"/>
          </p:cNvSpPr>
          <p:nvPr>
            <p:ph type="title"/>
          </p:nvPr>
        </p:nvSpPr>
        <p:spPr/>
        <p:txBody>
          <a:bodyPr/>
          <a:lstStyle/>
          <a:p>
            <a:pPr algn="ctr"/>
            <a:r>
              <a:rPr lang="en-US" dirty="0"/>
              <a:t>Texas Outbreak</a:t>
            </a:r>
          </a:p>
        </p:txBody>
      </p:sp>
      <p:pic>
        <p:nvPicPr>
          <p:cNvPr id="5" name="Content Placeholder 4">
            <a:extLst>
              <a:ext uri="{FF2B5EF4-FFF2-40B4-BE49-F238E27FC236}">
                <a16:creationId xmlns:a16="http://schemas.microsoft.com/office/drawing/2014/main" id="{7871E24F-5F3E-4C6B-48B4-66DCBAB10DDF}"/>
              </a:ext>
            </a:extLst>
          </p:cNvPr>
          <p:cNvPicPr>
            <a:picLocks noGrp="1" noChangeAspect="1"/>
          </p:cNvPicPr>
          <p:nvPr>
            <p:ph idx="1"/>
          </p:nvPr>
        </p:nvPicPr>
        <p:blipFill>
          <a:blip r:embed="rId2"/>
          <a:stretch>
            <a:fillRect/>
          </a:stretch>
        </p:blipFill>
        <p:spPr>
          <a:xfrm>
            <a:off x="100875" y="2026502"/>
            <a:ext cx="11828556" cy="3312413"/>
          </a:xfrm>
        </p:spPr>
      </p:pic>
    </p:spTree>
    <p:extLst>
      <p:ext uri="{BB962C8B-B14F-4D97-AF65-F5344CB8AC3E}">
        <p14:creationId xmlns:p14="http://schemas.microsoft.com/office/powerpoint/2010/main" val="750252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7CC53-DE7E-F98E-A776-CAF71B860089}"/>
              </a:ext>
            </a:extLst>
          </p:cNvPr>
          <p:cNvSpPr>
            <a:spLocks noGrp="1"/>
          </p:cNvSpPr>
          <p:nvPr>
            <p:ph type="title"/>
          </p:nvPr>
        </p:nvSpPr>
        <p:spPr>
          <a:xfrm>
            <a:off x="838200" y="365125"/>
            <a:ext cx="10515600" cy="637765"/>
          </a:xfrm>
        </p:spPr>
        <p:txBody>
          <a:bodyPr>
            <a:normAutofit fontScale="90000"/>
          </a:bodyPr>
          <a:lstStyle/>
          <a:p>
            <a:pPr algn="ctr"/>
            <a:r>
              <a:rPr lang="en-US" dirty="0"/>
              <a:t>Texas Outbreak</a:t>
            </a:r>
          </a:p>
        </p:txBody>
      </p:sp>
      <p:sp>
        <p:nvSpPr>
          <p:cNvPr id="3" name="Content Placeholder 2">
            <a:extLst>
              <a:ext uri="{FF2B5EF4-FFF2-40B4-BE49-F238E27FC236}">
                <a16:creationId xmlns:a16="http://schemas.microsoft.com/office/drawing/2014/main" id="{862A4D88-541B-E573-7A31-F13FDAA62A54}"/>
              </a:ext>
            </a:extLst>
          </p:cNvPr>
          <p:cNvSpPr>
            <a:spLocks noGrp="1"/>
          </p:cNvSpPr>
          <p:nvPr>
            <p:ph idx="1"/>
          </p:nvPr>
        </p:nvSpPr>
        <p:spPr>
          <a:xfrm>
            <a:off x="838200" y="1002890"/>
            <a:ext cx="10515600" cy="5489985"/>
          </a:xfrm>
        </p:spPr>
        <p:txBody>
          <a:bodyPr>
            <a:normAutofit/>
          </a:bodyPr>
          <a:lstStyle/>
          <a:p>
            <a:pPr marL="0" indent="0">
              <a:buNone/>
            </a:pPr>
            <a:endParaRPr lang="en-US" dirty="0"/>
          </a:p>
          <a:p>
            <a:pPr marL="0" indent="0">
              <a:buNone/>
            </a:pPr>
            <a:r>
              <a:rPr lang="en-US" dirty="0"/>
              <a:t>Multiple related cases in neighboring states</a:t>
            </a:r>
          </a:p>
          <a:p>
            <a:pPr marL="0" indent="0">
              <a:buNone/>
            </a:pPr>
            <a:endParaRPr lang="en-US" dirty="0"/>
          </a:p>
          <a:p>
            <a:pPr marL="0" indent="0">
              <a:buNone/>
            </a:pPr>
            <a:r>
              <a:rPr lang="en-US" dirty="0"/>
              <a:t>Deaths</a:t>
            </a:r>
          </a:p>
          <a:p>
            <a:r>
              <a:rPr lang="en-US" dirty="0"/>
              <a:t>2 deaths of unvaccinated school aged children reported in Texas</a:t>
            </a:r>
          </a:p>
          <a:p>
            <a:r>
              <a:rPr lang="en-US" dirty="0"/>
              <a:t>1 death of unvaccinated adult person in New Mexico (suspected)</a:t>
            </a:r>
          </a:p>
          <a:p>
            <a:pPr marL="0" indent="0">
              <a:buNone/>
            </a:pPr>
            <a:endParaRPr lang="en-US" dirty="0"/>
          </a:p>
          <a:p>
            <a:r>
              <a:rPr lang="en-US" dirty="0"/>
              <a:t>Last fatality in a US child occurred in 2003</a:t>
            </a:r>
          </a:p>
          <a:p>
            <a:r>
              <a:rPr lang="en-US" dirty="0"/>
              <a:t>Last fatality in a US adult occurred in 2015</a:t>
            </a:r>
          </a:p>
          <a:p>
            <a:endParaRPr lang="en-US" dirty="0"/>
          </a:p>
        </p:txBody>
      </p:sp>
    </p:spTree>
    <p:extLst>
      <p:ext uri="{BB962C8B-B14F-4D97-AF65-F5344CB8AC3E}">
        <p14:creationId xmlns:p14="http://schemas.microsoft.com/office/powerpoint/2010/main" val="2363726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AI-generated content may be incorrect.">
            <a:extLst>
              <a:ext uri="{FF2B5EF4-FFF2-40B4-BE49-F238E27FC236}">
                <a16:creationId xmlns:a16="http://schemas.microsoft.com/office/drawing/2014/main" id="{13FD8CE9-2D64-9698-9F0C-9B920237BB53}"/>
              </a:ext>
            </a:extLst>
          </p:cNvPr>
          <p:cNvPicPr>
            <a:picLocks noChangeAspect="1"/>
          </p:cNvPicPr>
          <p:nvPr/>
        </p:nvPicPr>
        <p:blipFill>
          <a:blip r:embed="rId2"/>
          <a:stretch>
            <a:fillRect/>
          </a:stretch>
        </p:blipFill>
        <p:spPr>
          <a:xfrm>
            <a:off x="2780071" y="286181"/>
            <a:ext cx="5943600" cy="4240530"/>
          </a:xfrm>
          <a:prstGeom prst="rect">
            <a:avLst/>
          </a:prstGeom>
        </p:spPr>
      </p:pic>
      <p:sp>
        <p:nvSpPr>
          <p:cNvPr id="4" name="TextBox 3">
            <a:extLst>
              <a:ext uri="{FF2B5EF4-FFF2-40B4-BE49-F238E27FC236}">
                <a16:creationId xmlns:a16="http://schemas.microsoft.com/office/drawing/2014/main" id="{0C883D7C-B805-58D9-F948-85702E36E311}"/>
              </a:ext>
            </a:extLst>
          </p:cNvPr>
          <p:cNvSpPr txBox="1"/>
          <p:nvPr/>
        </p:nvSpPr>
        <p:spPr>
          <a:xfrm>
            <a:off x="1651820" y="5539549"/>
            <a:ext cx="11670890" cy="1032270"/>
          </a:xfrm>
          <a:prstGeom prst="rect">
            <a:avLst/>
          </a:prstGeom>
          <a:noFill/>
        </p:spPr>
        <p:txBody>
          <a:bodyPr wrap="square">
            <a:spAutoFit/>
          </a:bodyPr>
          <a:lstStyle/>
          <a:p>
            <a:pPr marL="0" marR="0">
              <a:lnSpc>
                <a:spcPct val="115000"/>
              </a:lnSpc>
              <a:spcAft>
                <a:spcPts val="800"/>
              </a:spcAft>
            </a:pP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https://www.cdc.gov/han/2025/han00523.html?ACSTrackingID=USCDC_486-DM145733&amp;ACSTrackingLabel=HAN%20523%20-%20Health%20Advisory%20(General%20Public)&amp;deliveryName=USCDC_486-DM145733</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1002402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medical alert&#10;&#10;AI-generated content may be incorrect.">
            <a:extLst>
              <a:ext uri="{FF2B5EF4-FFF2-40B4-BE49-F238E27FC236}">
                <a16:creationId xmlns:a16="http://schemas.microsoft.com/office/drawing/2014/main" id="{37C468AE-A725-03E2-4EE2-CFDFCBF175C7}"/>
              </a:ext>
            </a:extLst>
          </p:cNvPr>
          <p:cNvPicPr>
            <a:picLocks noChangeAspect="1"/>
          </p:cNvPicPr>
          <p:nvPr/>
        </p:nvPicPr>
        <p:blipFill>
          <a:blip r:embed="rId2"/>
          <a:stretch>
            <a:fillRect/>
          </a:stretch>
        </p:blipFill>
        <p:spPr>
          <a:xfrm>
            <a:off x="2416277" y="391917"/>
            <a:ext cx="7140678" cy="6281661"/>
          </a:xfrm>
          <a:prstGeom prst="rect">
            <a:avLst/>
          </a:prstGeom>
        </p:spPr>
      </p:pic>
    </p:spTree>
    <p:extLst>
      <p:ext uri="{BB962C8B-B14F-4D97-AF65-F5344CB8AC3E}">
        <p14:creationId xmlns:p14="http://schemas.microsoft.com/office/powerpoint/2010/main" val="855046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3C17F-AD1A-0598-EFB0-15F8AA271982}"/>
              </a:ext>
            </a:extLst>
          </p:cNvPr>
          <p:cNvSpPr>
            <a:spLocks noGrp="1"/>
          </p:cNvSpPr>
          <p:nvPr>
            <p:ph type="title"/>
          </p:nvPr>
        </p:nvSpPr>
        <p:spPr/>
        <p:txBody>
          <a:bodyPr/>
          <a:lstStyle/>
          <a:p>
            <a:pPr algn="ctr"/>
            <a:r>
              <a:rPr lang="en-US" dirty="0"/>
              <a:t>CDC’s Respiratory Virus</a:t>
            </a:r>
            <a:br>
              <a:rPr lang="en-US" dirty="0"/>
            </a:br>
            <a:r>
              <a:rPr lang="en-US" dirty="0"/>
              <a:t>Surveillance Website</a:t>
            </a:r>
          </a:p>
        </p:txBody>
      </p:sp>
      <p:sp>
        <p:nvSpPr>
          <p:cNvPr id="3" name="Content Placeholder 2">
            <a:extLst>
              <a:ext uri="{FF2B5EF4-FFF2-40B4-BE49-F238E27FC236}">
                <a16:creationId xmlns:a16="http://schemas.microsoft.com/office/drawing/2014/main" id="{B2527F71-37CC-A1B4-2004-6AB52A4F1CCD}"/>
              </a:ext>
            </a:extLst>
          </p:cNvPr>
          <p:cNvSpPr>
            <a:spLocks noGrp="1"/>
          </p:cNvSpPr>
          <p:nvPr>
            <p:ph idx="1"/>
          </p:nvPr>
        </p:nvSpPr>
        <p:spPr/>
        <p:txBody>
          <a:bodyPr/>
          <a:lstStyle/>
          <a:p>
            <a:pPr marL="0" indent="0">
              <a:buNone/>
            </a:pPr>
            <a:endParaRPr lang="en-US" dirty="0">
              <a:hlinkClick r:id="rId2"/>
            </a:endParaRPr>
          </a:p>
          <a:p>
            <a:pPr marL="0" indent="0">
              <a:buNone/>
            </a:pPr>
            <a:r>
              <a:rPr lang="en-US" dirty="0">
                <a:hlinkClick r:id="rId2"/>
              </a:rPr>
              <a:t>www.cdc.gov/respiratory-viruses/data/activity-levels.html</a:t>
            </a:r>
            <a:r>
              <a:rPr lang="en-US" dirty="0"/>
              <a:t> </a:t>
            </a:r>
          </a:p>
          <a:p>
            <a:pPr marL="0" indent="0">
              <a:buNone/>
            </a:pPr>
            <a:endParaRPr lang="en-US" dirty="0"/>
          </a:p>
          <a:p>
            <a:r>
              <a:rPr lang="en-US" sz="3200" dirty="0"/>
              <a:t>COVID-19</a:t>
            </a:r>
          </a:p>
          <a:p>
            <a:r>
              <a:rPr lang="en-US" sz="3200" dirty="0"/>
              <a:t>RSV</a:t>
            </a:r>
          </a:p>
          <a:p>
            <a:r>
              <a:rPr lang="en-US" sz="3200" dirty="0"/>
              <a:t>Influenza (seasonal)</a:t>
            </a:r>
          </a:p>
        </p:txBody>
      </p:sp>
    </p:spTree>
    <p:extLst>
      <p:ext uri="{BB962C8B-B14F-4D97-AF65-F5344CB8AC3E}">
        <p14:creationId xmlns:p14="http://schemas.microsoft.com/office/powerpoint/2010/main" val="1910276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5D6E5-C2F0-E466-5D48-DFC1D464A38D}"/>
              </a:ext>
            </a:extLst>
          </p:cNvPr>
          <p:cNvSpPr>
            <a:spLocks noGrp="1"/>
          </p:cNvSpPr>
          <p:nvPr>
            <p:ph type="title"/>
          </p:nvPr>
        </p:nvSpPr>
        <p:spPr/>
        <p:txBody>
          <a:bodyPr/>
          <a:lstStyle/>
          <a:p>
            <a:pPr algn="ctr"/>
            <a:r>
              <a:rPr lang="en-US" dirty="0"/>
              <a:t>Acute Respiratory Illness</a:t>
            </a:r>
          </a:p>
        </p:txBody>
      </p:sp>
      <p:pic>
        <p:nvPicPr>
          <p:cNvPr id="7" name="Content Placeholder 6">
            <a:extLst>
              <a:ext uri="{FF2B5EF4-FFF2-40B4-BE49-F238E27FC236}">
                <a16:creationId xmlns:a16="http://schemas.microsoft.com/office/drawing/2014/main" id="{DBD1D9AA-FA09-3F12-66C9-43C62A759C19}"/>
              </a:ext>
            </a:extLst>
          </p:cNvPr>
          <p:cNvPicPr>
            <a:picLocks noGrp="1" noChangeAspect="1"/>
          </p:cNvPicPr>
          <p:nvPr>
            <p:ph idx="1"/>
          </p:nvPr>
        </p:nvPicPr>
        <p:blipFill>
          <a:blip r:embed="rId2"/>
          <a:stretch>
            <a:fillRect/>
          </a:stretch>
        </p:blipFill>
        <p:spPr>
          <a:xfrm>
            <a:off x="1785770" y="1213677"/>
            <a:ext cx="8351288" cy="5511002"/>
          </a:xfrm>
        </p:spPr>
      </p:pic>
    </p:spTree>
    <p:extLst>
      <p:ext uri="{BB962C8B-B14F-4D97-AF65-F5344CB8AC3E}">
        <p14:creationId xmlns:p14="http://schemas.microsoft.com/office/powerpoint/2010/main" val="684235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A934D-9FB0-121A-CBA1-382EB8BB3B15}"/>
              </a:ext>
            </a:extLst>
          </p:cNvPr>
          <p:cNvSpPr>
            <a:spLocks noGrp="1"/>
          </p:cNvSpPr>
          <p:nvPr>
            <p:ph type="title"/>
          </p:nvPr>
        </p:nvSpPr>
        <p:spPr/>
        <p:txBody>
          <a:bodyPr/>
          <a:lstStyle/>
          <a:p>
            <a:pPr algn="ctr"/>
            <a:r>
              <a:rPr lang="en-US" dirty="0"/>
              <a:t>ER Visits- US</a:t>
            </a:r>
          </a:p>
        </p:txBody>
      </p:sp>
      <p:pic>
        <p:nvPicPr>
          <p:cNvPr id="7" name="Content Placeholder 6">
            <a:extLst>
              <a:ext uri="{FF2B5EF4-FFF2-40B4-BE49-F238E27FC236}">
                <a16:creationId xmlns:a16="http://schemas.microsoft.com/office/drawing/2014/main" id="{2FA50011-02A9-D1AB-EA1E-1E01D62EF6A3}"/>
              </a:ext>
            </a:extLst>
          </p:cNvPr>
          <p:cNvPicPr>
            <a:picLocks noGrp="1" noChangeAspect="1"/>
          </p:cNvPicPr>
          <p:nvPr>
            <p:ph idx="1"/>
          </p:nvPr>
        </p:nvPicPr>
        <p:blipFill>
          <a:blip r:embed="rId2"/>
          <a:stretch>
            <a:fillRect/>
          </a:stretch>
        </p:blipFill>
        <p:spPr>
          <a:xfrm>
            <a:off x="1060766" y="1690688"/>
            <a:ext cx="10469455" cy="3530241"/>
          </a:xfrm>
        </p:spPr>
      </p:pic>
    </p:spTree>
    <p:extLst>
      <p:ext uri="{BB962C8B-B14F-4D97-AF65-F5344CB8AC3E}">
        <p14:creationId xmlns:p14="http://schemas.microsoft.com/office/powerpoint/2010/main" val="3658591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2CDF8-685A-1103-0445-7370935E1D8E}"/>
              </a:ext>
            </a:extLst>
          </p:cNvPr>
          <p:cNvSpPr>
            <a:spLocks noGrp="1"/>
          </p:cNvSpPr>
          <p:nvPr>
            <p:ph type="title"/>
          </p:nvPr>
        </p:nvSpPr>
        <p:spPr/>
        <p:txBody>
          <a:bodyPr/>
          <a:lstStyle/>
          <a:p>
            <a:pPr algn="ctr"/>
            <a:r>
              <a:rPr lang="en-US" dirty="0"/>
              <a:t>ER Visits- Indiana</a:t>
            </a:r>
          </a:p>
        </p:txBody>
      </p:sp>
      <p:pic>
        <p:nvPicPr>
          <p:cNvPr id="5" name="Content Placeholder 4">
            <a:extLst>
              <a:ext uri="{FF2B5EF4-FFF2-40B4-BE49-F238E27FC236}">
                <a16:creationId xmlns:a16="http://schemas.microsoft.com/office/drawing/2014/main" id="{E60F4525-60CF-379D-E5BA-004F768B239E}"/>
              </a:ext>
            </a:extLst>
          </p:cNvPr>
          <p:cNvPicPr>
            <a:picLocks noGrp="1" noChangeAspect="1"/>
          </p:cNvPicPr>
          <p:nvPr>
            <p:ph idx="1"/>
          </p:nvPr>
        </p:nvPicPr>
        <p:blipFill>
          <a:blip r:embed="rId2"/>
          <a:stretch>
            <a:fillRect/>
          </a:stretch>
        </p:blipFill>
        <p:spPr>
          <a:xfrm>
            <a:off x="848032" y="1890103"/>
            <a:ext cx="11001584" cy="3193174"/>
          </a:xfrm>
        </p:spPr>
      </p:pic>
    </p:spTree>
    <p:extLst>
      <p:ext uri="{BB962C8B-B14F-4D97-AF65-F5344CB8AC3E}">
        <p14:creationId xmlns:p14="http://schemas.microsoft.com/office/powerpoint/2010/main" val="1491140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8C599-A548-45B7-0C58-C4F9E78B7BF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DAB85F-6E39-818D-3E5A-02CDAD32AF95}"/>
              </a:ext>
            </a:extLst>
          </p:cNvPr>
          <p:cNvSpPr>
            <a:spLocks noGrp="1"/>
          </p:cNvSpPr>
          <p:nvPr>
            <p:ph idx="1"/>
          </p:nvPr>
        </p:nvSpPr>
        <p:spPr/>
        <p:txBody>
          <a:bodyPr>
            <a:normAutofit/>
          </a:bodyPr>
          <a:lstStyle/>
          <a:p>
            <a:pPr marL="0" indent="0" algn="ctr">
              <a:buNone/>
            </a:pPr>
            <a:endParaRPr lang="en-US" sz="6600" dirty="0"/>
          </a:p>
          <a:p>
            <a:pPr marL="0" indent="0" algn="ctr">
              <a:buNone/>
            </a:pPr>
            <a:r>
              <a:rPr lang="en-US" sz="6600" dirty="0"/>
              <a:t>Alerts &amp; Advisories</a:t>
            </a:r>
          </a:p>
        </p:txBody>
      </p:sp>
    </p:spTree>
    <p:extLst>
      <p:ext uri="{BB962C8B-B14F-4D97-AF65-F5344CB8AC3E}">
        <p14:creationId xmlns:p14="http://schemas.microsoft.com/office/powerpoint/2010/main" val="2390989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C282C-0EA6-C9C5-83B2-5496BF093FBE}"/>
              </a:ext>
            </a:extLst>
          </p:cNvPr>
          <p:cNvSpPr>
            <a:spLocks noGrp="1"/>
          </p:cNvSpPr>
          <p:nvPr>
            <p:ph type="ctrTitle"/>
          </p:nvPr>
        </p:nvSpPr>
        <p:spPr/>
        <p:txBody>
          <a:bodyPr/>
          <a:lstStyle/>
          <a:p>
            <a:r>
              <a:rPr lang="en-US" dirty="0"/>
              <a:t>Seasonal Influenza</a:t>
            </a:r>
          </a:p>
        </p:txBody>
      </p:sp>
      <p:sp>
        <p:nvSpPr>
          <p:cNvPr id="3" name="Subtitle 2">
            <a:extLst>
              <a:ext uri="{FF2B5EF4-FFF2-40B4-BE49-F238E27FC236}">
                <a16:creationId xmlns:a16="http://schemas.microsoft.com/office/drawing/2014/main" id="{E7FF2A09-DF14-E0EC-97F2-2C98D61BE18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49888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6AC14-8683-3A05-8E35-D69754502EDE}"/>
              </a:ext>
            </a:extLst>
          </p:cNvPr>
          <p:cNvSpPr>
            <a:spLocks noGrp="1"/>
          </p:cNvSpPr>
          <p:nvPr>
            <p:ph type="title"/>
          </p:nvPr>
        </p:nvSpPr>
        <p:spPr/>
        <p:txBody>
          <a:bodyPr/>
          <a:lstStyle/>
          <a:p>
            <a:pPr algn="ctr"/>
            <a:r>
              <a:rPr lang="en-US" dirty="0"/>
              <a:t>2024-2025 Influenza Season</a:t>
            </a:r>
          </a:p>
        </p:txBody>
      </p:sp>
      <p:sp>
        <p:nvSpPr>
          <p:cNvPr id="3" name="Content Placeholder 2">
            <a:extLst>
              <a:ext uri="{FF2B5EF4-FFF2-40B4-BE49-F238E27FC236}">
                <a16:creationId xmlns:a16="http://schemas.microsoft.com/office/drawing/2014/main" id="{7FAE1DB6-D71E-D335-7EBD-900385CF1AAA}"/>
              </a:ext>
            </a:extLst>
          </p:cNvPr>
          <p:cNvSpPr>
            <a:spLocks noGrp="1"/>
          </p:cNvSpPr>
          <p:nvPr>
            <p:ph idx="1"/>
          </p:nvPr>
        </p:nvSpPr>
        <p:spPr/>
        <p:txBody>
          <a:bodyPr/>
          <a:lstStyle/>
          <a:p>
            <a:r>
              <a:rPr lang="en-US" b="0" i="0" dirty="0">
                <a:solidFill>
                  <a:srgbClr val="1C1D1F"/>
                </a:solidFill>
                <a:effectLst/>
                <a:latin typeface="Nunito" pitchFamily="2" charset="0"/>
              </a:rPr>
              <a:t>This season is classified as a high severity season overall and for all age groups (children, adults, older adults) and is the first high severity season since 2017-2018.</a:t>
            </a:r>
          </a:p>
          <a:p>
            <a:pPr lvl="1"/>
            <a:r>
              <a:rPr lang="en-US" b="0" i="0" dirty="0">
                <a:solidFill>
                  <a:srgbClr val="1C1D1F"/>
                </a:solidFill>
                <a:effectLst/>
                <a:latin typeface="Nunito" pitchFamily="2" charset="0"/>
              </a:rPr>
              <a:t>188 pediatric deaths so far</a:t>
            </a:r>
          </a:p>
          <a:p>
            <a:pPr algn="l">
              <a:buFont typeface="Arial" panose="020B0604020202020204" pitchFamily="34" charset="0"/>
              <a:buChar char="•"/>
            </a:pPr>
            <a:endParaRPr lang="en-US" dirty="0">
              <a:solidFill>
                <a:srgbClr val="1C1D1F"/>
              </a:solidFill>
              <a:latin typeface="Nunito" pitchFamily="2" charset="0"/>
            </a:endParaRPr>
          </a:p>
          <a:p>
            <a:pPr algn="l">
              <a:buFont typeface="Arial" panose="020B0604020202020204" pitchFamily="34" charset="0"/>
              <a:buChar char="•"/>
            </a:pPr>
            <a:r>
              <a:rPr lang="en-US" b="0" i="0" dirty="0">
                <a:solidFill>
                  <a:srgbClr val="1C1D1F"/>
                </a:solidFill>
                <a:effectLst/>
                <a:latin typeface="Nunito" pitchFamily="2" charset="0"/>
              </a:rPr>
              <a:t>Seasonal influenza (flu) activity continues to decline; however, CDC expects several more weeks of flu activity.</a:t>
            </a:r>
          </a:p>
          <a:p>
            <a:pPr marL="0" indent="0">
              <a:buNone/>
            </a:pPr>
            <a:endParaRPr lang="en-US" dirty="0"/>
          </a:p>
        </p:txBody>
      </p:sp>
    </p:spTree>
    <p:extLst>
      <p:ext uri="{BB962C8B-B14F-4D97-AF65-F5344CB8AC3E}">
        <p14:creationId xmlns:p14="http://schemas.microsoft.com/office/powerpoint/2010/main" val="8163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CCD9-3AD1-5878-B7E7-D187696C75A4}"/>
              </a:ext>
            </a:extLst>
          </p:cNvPr>
          <p:cNvSpPr>
            <a:spLocks noGrp="1"/>
          </p:cNvSpPr>
          <p:nvPr>
            <p:ph type="title"/>
          </p:nvPr>
        </p:nvSpPr>
        <p:spPr>
          <a:xfrm>
            <a:off x="838200" y="365125"/>
            <a:ext cx="10515600" cy="549275"/>
          </a:xfrm>
        </p:spPr>
        <p:txBody>
          <a:bodyPr>
            <a:normAutofit fontScale="90000"/>
          </a:bodyPr>
          <a:lstStyle/>
          <a:p>
            <a:pPr algn="ctr"/>
            <a:r>
              <a:rPr lang="en-US" dirty="0"/>
              <a:t>Influenza US Activity</a:t>
            </a:r>
          </a:p>
        </p:txBody>
      </p:sp>
      <p:pic>
        <p:nvPicPr>
          <p:cNvPr id="9" name="Content Placeholder 8">
            <a:extLst>
              <a:ext uri="{FF2B5EF4-FFF2-40B4-BE49-F238E27FC236}">
                <a16:creationId xmlns:a16="http://schemas.microsoft.com/office/drawing/2014/main" id="{3CA7C96D-6767-F4DF-7365-B383C1829210}"/>
              </a:ext>
            </a:extLst>
          </p:cNvPr>
          <p:cNvPicPr>
            <a:picLocks noGrp="1" noChangeAspect="1"/>
          </p:cNvPicPr>
          <p:nvPr>
            <p:ph idx="1"/>
          </p:nvPr>
        </p:nvPicPr>
        <p:blipFill>
          <a:blip r:embed="rId2"/>
          <a:stretch>
            <a:fillRect/>
          </a:stretch>
        </p:blipFill>
        <p:spPr>
          <a:xfrm>
            <a:off x="1373665" y="1399529"/>
            <a:ext cx="8979701" cy="4960427"/>
          </a:xfrm>
        </p:spPr>
      </p:pic>
    </p:spTree>
    <p:extLst>
      <p:ext uri="{BB962C8B-B14F-4D97-AF65-F5344CB8AC3E}">
        <p14:creationId xmlns:p14="http://schemas.microsoft.com/office/powerpoint/2010/main" val="2974121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FCD90-BE1F-154C-C6EB-178081BF8E6A}"/>
              </a:ext>
            </a:extLst>
          </p:cNvPr>
          <p:cNvSpPr>
            <a:spLocks noGrp="1"/>
          </p:cNvSpPr>
          <p:nvPr>
            <p:ph type="title"/>
          </p:nvPr>
        </p:nvSpPr>
        <p:spPr>
          <a:xfrm>
            <a:off x="838200" y="365125"/>
            <a:ext cx="10515600" cy="854075"/>
          </a:xfrm>
        </p:spPr>
        <p:txBody>
          <a:bodyPr/>
          <a:lstStyle/>
          <a:p>
            <a:pPr algn="ctr"/>
            <a:r>
              <a:rPr lang="en-US" dirty="0"/>
              <a:t>Influenza Hospitalizations</a:t>
            </a:r>
          </a:p>
        </p:txBody>
      </p:sp>
      <p:pic>
        <p:nvPicPr>
          <p:cNvPr id="5" name="Content Placeholder 4">
            <a:extLst>
              <a:ext uri="{FF2B5EF4-FFF2-40B4-BE49-F238E27FC236}">
                <a16:creationId xmlns:a16="http://schemas.microsoft.com/office/drawing/2014/main" id="{04F74222-A119-85AC-691C-C006C3691E20}"/>
              </a:ext>
            </a:extLst>
          </p:cNvPr>
          <p:cNvPicPr>
            <a:picLocks noGrp="1" noChangeAspect="1"/>
          </p:cNvPicPr>
          <p:nvPr>
            <p:ph idx="1"/>
          </p:nvPr>
        </p:nvPicPr>
        <p:blipFill>
          <a:blip r:embed="rId2"/>
          <a:stretch>
            <a:fillRect/>
          </a:stretch>
        </p:blipFill>
        <p:spPr>
          <a:xfrm>
            <a:off x="2881525" y="1150374"/>
            <a:ext cx="6428950" cy="5559966"/>
          </a:xfrm>
        </p:spPr>
      </p:pic>
    </p:spTree>
    <p:extLst>
      <p:ext uri="{BB962C8B-B14F-4D97-AF65-F5344CB8AC3E}">
        <p14:creationId xmlns:p14="http://schemas.microsoft.com/office/powerpoint/2010/main" val="376244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2F009-6358-733D-7A0E-3FD9AFA3EA38}"/>
              </a:ext>
            </a:extLst>
          </p:cNvPr>
          <p:cNvSpPr>
            <a:spLocks noGrp="1"/>
          </p:cNvSpPr>
          <p:nvPr>
            <p:ph type="title"/>
          </p:nvPr>
        </p:nvSpPr>
        <p:spPr>
          <a:xfrm>
            <a:off x="838200" y="226143"/>
            <a:ext cx="10515600" cy="678425"/>
          </a:xfrm>
        </p:spPr>
        <p:txBody>
          <a:bodyPr>
            <a:normAutofit fontScale="90000"/>
          </a:bodyPr>
          <a:lstStyle/>
          <a:p>
            <a:pPr algn="ctr"/>
            <a:r>
              <a:rPr lang="en-US" dirty="0"/>
              <a:t>Outpatients with ILI- US</a:t>
            </a:r>
          </a:p>
        </p:txBody>
      </p:sp>
      <p:pic>
        <p:nvPicPr>
          <p:cNvPr id="5" name="Content Placeholder 4">
            <a:extLst>
              <a:ext uri="{FF2B5EF4-FFF2-40B4-BE49-F238E27FC236}">
                <a16:creationId xmlns:a16="http://schemas.microsoft.com/office/drawing/2014/main" id="{DE17E254-62C4-2870-75D0-0C6C5092B3C4}"/>
              </a:ext>
            </a:extLst>
          </p:cNvPr>
          <p:cNvPicPr>
            <a:picLocks noGrp="1" noChangeAspect="1"/>
          </p:cNvPicPr>
          <p:nvPr>
            <p:ph idx="1"/>
          </p:nvPr>
        </p:nvPicPr>
        <p:blipFill>
          <a:blip r:embed="rId2"/>
          <a:stretch>
            <a:fillRect/>
          </a:stretch>
        </p:blipFill>
        <p:spPr>
          <a:xfrm>
            <a:off x="2442272" y="904568"/>
            <a:ext cx="6465753" cy="5921760"/>
          </a:xfrm>
        </p:spPr>
      </p:pic>
    </p:spTree>
    <p:extLst>
      <p:ext uri="{BB962C8B-B14F-4D97-AF65-F5344CB8AC3E}">
        <p14:creationId xmlns:p14="http://schemas.microsoft.com/office/powerpoint/2010/main" val="3005051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2F44F-BD27-52C4-AEA7-D287729A47B7}"/>
              </a:ext>
            </a:extLst>
          </p:cNvPr>
          <p:cNvSpPr>
            <a:spLocks noGrp="1"/>
          </p:cNvSpPr>
          <p:nvPr>
            <p:ph type="title"/>
          </p:nvPr>
        </p:nvSpPr>
        <p:spPr/>
        <p:txBody>
          <a:bodyPr/>
          <a:lstStyle/>
          <a:p>
            <a:pPr algn="ctr"/>
            <a:r>
              <a:rPr lang="en-US" dirty="0"/>
              <a:t>Seasonal Influenza Resources</a:t>
            </a:r>
          </a:p>
        </p:txBody>
      </p:sp>
      <p:sp>
        <p:nvSpPr>
          <p:cNvPr id="3" name="Content Placeholder 2">
            <a:extLst>
              <a:ext uri="{FF2B5EF4-FFF2-40B4-BE49-F238E27FC236}">
                <a16:creationId xmlns:a16="http://schemas.microsoft.com/office/drawing/2014/main" id="{FE615C90-93E8-F6C0-FDF3-9CACB7547386}"/>
              </a:ext>
            </a:extLst>
          </p:cNvPr>
          <p:cNvSpPr>
            <a:spLocks noGrp="1"/>
          </p:cNvSpPr>
          <p:nvPr>
            <p:ph idx="1"/>
          </p:nvPr>
        </p:nvSpPr>
        <p:spPr/>
        <p:txBody>
          <a:bodyPr/>
          <a:lstStyle/>
          <a:p>
            <a:pPr marL="0" indent="0">
              <a:buNone/>
            </a:pPr>
            <a:r>
              <a:rPr lang="en-US" dirty="0"/>
              <a:t>Surveillance</a:t>
            </a:r>
          </a:p>
          <a:p>
            <a:r>
              <a:rPr lang="en-US" dirty="0">
                <a:hlinkClick r:id="rId2"/>
              </a:rPr>
              <a:t>www.cdc.gov/fluview/?CDC_AAref_Val=https://www.cdc.gov/flu/weekly/index.htm</a:t>
            </a:r>
            <a:r>
              <a:rPr lang="en-US" dirty="0"/>
              <a:t> </a:t>
            </a:r>
          </a:p>
          <a:p>
            <a:endParaRPr lang="en-US" dirty="0"/>
          </a:p>
          <a:p>
            <a:pPr marL="0" indent="0">
              <a:buNone/>
            </a:pPr>
            <a:r>
              <a:rPr lang="en-US" dirty="0"/>
              <a:t>Infection Control Guideline</a:t>
            </a:r>
          </a:p>
          <a:p>
            <a:r>
              <a:rPr lang="en-US" dirty="0">
                <a:hlinkClick r:id="rId3"/>
              </a:rPr>
              <a:t>www.cdc.gov/flu/hcp/infection-control/index.html</a:t>
            </a:r>
            <a:endParaRPr lang="en-US" dirty="0"/>
          </a:p>
          <a:p>
            <a:pPr marL="0" indent="0">
              <a:buNone/>
            </a:pPr>
            <a:endParaRPr lang="en-US" dirty="0"/>
          </a:p>
        </p:txBody>
      </p:sp>
    </p:spTree>
    <p:extLst>
      <p:ext uri="{BB962C8B-B14F-4D97-AF65-F5344CB8AC3E}">
        <p14:creationId xmlns:p14="http://schemas.microsoft.com/office/powerpoint/2010/main" val="4147708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B04-1722-69C2-CA32-831E1FA3D89B}"/>
              </a:ext>
            </a:extLst>
          </p:cNvPr>
          <p:cNvSpPr>
            <a:spLocks noGrp="1"/>
          </p:cNvSpPr>
          <p:nvPr>
            <p:ph type="ctrTitle"/>
          </p:nvPr>
        </p:nvSpPr>
        <p:spPr/>
        <p:txBody>
          <a:bodyPr/>
          <a:lstStyle/>
          <a:p>
            <a:r>
              <a:rPr lang="en-US" dirty="0"/>
              <a:t>COVID-19 Disease</a:t>
            </a:r>
          </a:p>
        </p:txBody>
      </p:sp>
      <p:sp>
        <p:nvSpPr>
          <p:cNvPr id="3" name="Subtitle 2">
            <a:extLst>
              <a:ext uri="{FF2B5EF4-FFF2-40B4-BE49-F238E27FC236}">
                <a16:creationId xmlns:a16="http://schemas.microsoft.com/office/drawing/2014/main" id="{45DE1AC7-ABBD-007C-EDD4-0B2E6F9F4EFB}"/>
              </a:ext>
            </a:extLst>
          </p:cNvPr>
          <p:cNvSpPr>
            <a:spLocks noGrp="1"/>
          </p:cNvSpPr>
          <p:nvPr>
            <p:ph type="subTitle" idx="1"/>
          </p:nvPr>
        </p:nvSpPr>
        <p:spPr/>
        <p:txBody>
          <a:bodyPr/>
          <a:lstStyle/>
          <a:p>
            <a:r>
              <a:rPr lang="en-US" dirty="0"/>
              <a:t>Caused by SARS-CoV-2 Virus</a:t>
            </a:r>
          </a:p>
        </p:txBody>
      </p:sp>
    </p:spTree>
    <p:extLst>
      <p:ext uri="{BB962C8B-B14F-4D97-AF65-F5344CB8AC3E}">
        <p14:creationId xmlns:p14="http://schemas.microsoft.com/office/powerpoint/2010/main" val="2053631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022E6-EE73-DC92-051D-6B225D0965F7}"/>
              </a:ext>
            </a:extLst>
          </p:cNvPr>
          <p:cNvSpPr>
            <a:spLocks noGrp="1"/>
          </p:cNvSpPr>
          <p:nvPr>
            <p:ph type="title"/>
          </p:nvPr>
        </p:nvSpPr>
        <p:spPr/>
        <p:txBody>
          <a:bodyPr/>
          <a:lstStyle/>
          <a:p>
            <a:pPr algn="ctr"/>
            <a:r>
              <a:rPr lang="en-US" dirty="0"/>
              <a:t>Early Indicators- COVID</a:t>
            </a:r>
          </a:p>
        </p:txBody>
      </p:sp>
      <p:pic>
        <p:nvPicPr>
          <p:cNvPr id="5" name="Content Placeholder 4">
            <a:extLst>
              <a:ext uri="{FF2B5EF4-FFF2-40B4-BE49-F238E27FC236}">
                <a16:creationId xmlns:a16="http://schemas.microsoft.com/office/drawing/2014/main" id="{1B59B3CF-E89A-5E6B-0827-19F1373BF6CF}"/>
              </a:ext>
            </a:extLst>
          </p:cNvPr>
          <p:cNvPicPr>
            <a:picLocks noGrp="1" noChangeAspect="1"/>
          </p:cNvPicPr>
          <p:nvPr>
            <p:ph idx="1"/>
          </p:nvPr>
        </p:nvPicPr>
        <p:blipFill>
          <a:blip r:embed="rId2"/>
          <a:stretch>
            <a:fillRect/>
          </a:stretch>
        </p:blipFill>
        <p:spPr>
          <a:xfrm>
            <a:off x="1242731" y="1690688"/>
            <a:ext cx="9281166" cy="4316822"/>
          </a:xfrm>
        </p:spPr>
      </p:pic>
    </p:spTree>
    <p:extLst>
      <p:ext uri="{BB962C8B-B14F-4D97-AF65-F5344CB8AC3E}">
        <p14:creationId xmlns:p14="http://schemas.microsoft.com/office/powerpoint/2010/main" val="3282988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75F0A-C79C-65F0-585D-ED7265887091}"/>
              </a:ext>
            </a:extLst>
          </p:cNvPr>
          <p:cNvSpPr>
            <a:spLocks noGrp="1"/>
          </p:cNvSpPr>
          <p:nvPr>
            <p:ph type="title"/>
          </p:nvPr>
        </p:nvSpPr>
        <p:spPr/>
        <p:txBody>
          <a:bodyPr/>
          <a:lstStyle/>
          <a:p>
            <a:pPr algn="ctr"/>
            <a:r>
              <a:rPr lang="en-US" dirty="0"/>
              <a:t>Severity Indicators- COVID</a:t>
            </a:r>
          </a:p>
        </p:txBody>
      </p:sp>
      <p:pic>
        <p:nvPicPr>
          <p:cNvPr id="5" name="Content Placeholder 4">
            <a:extLst>
              <a:ext uri="{FF2B5EF4-FFF2-40B4-BE49-F238E27FC236}">
                <a16:creationId xmlns:a16="http://schemas.microsoft.com/office/drawing/2014/main" id="{069D56D2-3652-CBAC-B9E2-E066BD2EFEB1}"/>
              </a:ext>
            </a:extLst>
          </p:cNvPr>
          <p:cNvPicPr>
            <a:picLocks noGrp="1" noChangeAspect="1"/>
          </p:cNvPicPr>
          <p:nvPr>
            <p:ph idx="1"/>
          </p:nvPr>
        </p:nvPicPr>
        <p:blipFill>
          <a:blip r:embed="rId2"/>
          <a:stretch>
            <a:fillRect/>
          </a:stretch>
        </p:blipFill>
        <p:spPr>
          <a:xfrm>
            <a:off x="1281580" y="1776487"/>
            <a:ext cx="9140614" cy="4128343"/>
          </a:xfrm>
        </p:spPr>
      </p:pic>
    </p:spTree>
    <p:extLst>
      <p:ext uri="{BB962C8B-B14F-4D97-AF65-F5344CB8AC3E}">
        <p14:creationId xmlns:p14="http://schemas.microsoft.com/office/powerpoint/2010/main" val="1877084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DFFEA-AB2B-52C8-A7ED-BDE68CB6DA58}"/>
              </a:ext>
            </a:extLst>
          </p:cNvPr>
          <p:cNvSpPr>
            <a:spLocks noGrp="1"/>
          </p:cNvSpPr>
          <p:nvPr>
            <p:ph type="title"/>
          </p:nvPr>
        </p:nvSpPr>
        <p:spPr>
          <a:xfrm>
            <a:off x="838200" y="365125"/>
            <a:ext cx="10515600" cy="813721"/>
          </a:xfrm>
        </p:spPr>
        <p:txBody>
          <a:bodyPr/>
          <a:lstStyle/>
          <a:p>
            <a:pPr algn="ctr"/>
            <a:r>
              <a:rPr lang="en-US" dirty="0"/>
              <a:t>Epidemic Trend- COVID</a:t>
            </a:r>
          </a:p>
        </p:txBody>
      </p:sp>
      <p:pic>
        <p:nvPicPr>
          <p:cNvPr id="5" name="Content Placeholder 4">
            <a:extLst>
              <a:ext uri="{FF2B5EF4-FFF2-40B4-BE49-F238E27FC236}">
                <a16:creationId xmlns:a16="http://schemas.microsoft.com/office/drawing/2014/main" id="{2E32B6CC-632F-9E97-66BC-D7559DEFD7AC}"/>
              </a:ext>
            </a:extLst>
          </p:cNvPr>
          <p:cNvPicPr>
            <a:picLocks noGrp="1" noChangeAspect="1"/>
          </p:cNvPicPr>
          <p:nvPr>
            <p:ph idx="1"/>
          </p:nvPr>
        </p:nvPicPr>
        <p:blipFill>
          <a:blip r:embed="rId2"/>
          <a:stretch>
            <a:fillRect/>
          </a:stretch>
        </p:blipFill>
        <p:spPr>
          <a:xfrm>
            <a:off x="2239784" y="1247672"/>
            <a:ext cx="7712431" cy="5679154"/>
          </a:xfrm>
        </p:spPr>
      </p:pic>
    </p:spTree>
    <p:extLst>
      <p:ext uri="{BB962C8B-B14F-4D97-AF65-F5344CB8AC3E}">
        <p14:creationId xmlns:p14="http://schemas.microsoft.com/office/powerpoint/2010/main" val="4141624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5DE1EF-2FE8-53DB-69E9-824CA89569DE}"/>
              </a:ext>
            </a:extLst>
          </p:cNvPr>
          <p:cNvPicPr>
            <a:picLocks noChangeAspect="1"/>
          </p:cNvPicPr>
          <p:nvPr/>
        </p:nvPicPr>
        <p:blipFill>
          <a:blip r:embed="rId2"/>
          <a:stretch>
            <a:fillRect/>
          </a:stretch>
        </p:blipFill>
        <p:spPr>
          <a:xfrm>
            <a:off x="876805" y="416201"/>
            <a:ext cx="10241173" cy="5650302"/>
          </a:xfrm>
          <a:prstGeom prst="rect">
            <a:avLst/>
          </a:prstGeom>
        </p:spPr>
      </p:pic>
    </p:spTree>
    <p:extLst>
      <p:ext uri="{BB962C8B-B14F-4D97-AF65-F5344CB8AC3E}">
        <p14:creationId xmlns:p14="http://schemas.microsoft.com/office/powerpoint/2010/main" val="966731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7F6B9-3980-9146-8B72-BB206A74B3D5}"/>
              </a:ext>
            </a:extLst>
          </p:cNvPr>
          <p:cNvSpPr>
            <a:spLocks noGrp="1"/>
          </p:cNvSpPr>
          <p:nvPr>
            <p:ph type="title"/>
          </p:nvPr>
        </p:nvSpPr>
        <p:spPr/>
        <p:txBody>
          <a:bodyPr/>
          <a:lstStyle/>
          <a:p>
            <a:pPr algn="ctr"/>
            <a:r>
              <a:rPr lang="en-US" dirty="0"/>
              <a:t>COVID not showing a Seasonal Pattern</a:t>
            </a:r>
          </a:p>
        </p:txBody>
      </p:sp>
      <p:pic>
        <p:nvPicPr>
          <p:cNvPr id="6" name="Content Placeholder 5">
            <a:extLst>
              <a:ext uri="{FF2B5EF4-FFF2-40B4-BE49-F238E27FC236}">
                <a16:creationId xmlns:a16="http://schemas.microsoft.com/office/drawing/2014/main" id="{4A1F11F0-8D7B-0BBC-3641-60B7EC29D9E8}"/>
              </a:ext>
            </a:extLst>
          </p:cNvPr>
          <p:cNvPicPr>
            <a:picLocks noGrp="1" noChangeAspect="1"/>
          </p:cNvPicPr>
          <p:nvPr>
            <p:ph sz="half" idx="1"/>
          </p:nvPr>
        </p:nvPicPr>
        <p:blipFill>
          <a:blip r:embed="rId2"/>
          <a:stretch>
            <a:fillRect/>
          </a:stretch>
        </p:blipFill>
        <p:spPr>
          <a:xfrm>
            <a:off x="208871" y="2308883"/>
            <a:ext cx="5887129" cy="3428604"/>
          </a:xfrm>
        </p:spPr>
      </p:pic>
      <p:sp>
        <p:nvSpPr>
          <p:cNvPr id="4" name="Content Placeholder 3">
            <a:extLst>
              <a:ext uri="{FF2B5EF4-FFF2-40B4-BE49-F238E27FC236}">
                <a16:creationId xmlns:a16="http://schemas.microsoft.com/office/drawing/2014/main" id="{E54DE244-2371-258F-9B70-978A68F5881F}"/>
              </a:ext>
            </a:extLst>
          </p:cNvPr>
          <p:cNvSpPr>
            <a:spLocks noGrp="1"/>
          </p:cNvSpPr>
          <p:nvPr>
            <p:ph sz="half" idx="2"/>
          </p:nvPr>
        </p:nvSpPr>
        <p:spPr/>
        <p:txBody>
          <a:bodyPr>
            <a:normAutofit lnSpcReduction="10000"/>
          </a:bodyPr>
          <a:lstStyle/>
          <a:p>
            <a:pPr marL="0" indent="0">
              <a:buNone/>
            </a:pPr>
            <a:r>
              <a:rPr lang="en-US" dirty="0"/>
              <a:t>Note:</a:t>
            </a:r>
          </a:p>
          <a:p>
            <a:r>
              <a:rPr lang="en-US" dirty="0"/>
              <a:t>2023-2024 we saw a winter surge of cases</a:t>
            </a:r>
          </a:p>
          <a:p>
            <a:r>
              <a:rPr lang="en-US" dirty="0"/>
              <a:t>2024 we saw a bigger surge in mid summer to early fall</a:t>
            </a:r>
          </a:p>
          <a:p>
            <a:r>
              <a:rPr lang="en-US" dirty="0"/>
              <a:t>2024-2025 relatively small increase in cases seen in winter months</a:t>
            </a:r>
          </a:p>
          <a:p>
            <a:r>
              <a:rPr lang="en-US" dirty="0"/>
              <a:t>What will 2025 summer, fall, and winter bring???</a:t>
            </a:r>
          </a:p>
          <a:p>
            <a:pPr marL="0" indent="0">
              <a:buNone/>
            </a:pPr>
            <a:endParaRPr lang="en-US" dirty="0"/>
          </a:p>
        </p:txBody>
      </p:sp>
    </p:spTree>
    <p:extLst>
      <p:ext uri="{BB962C8B-B14F-4D97-AF65-F5344CB8AC3E}">
        <p14:creationId xmlns:p14="http://schemas.microsoft.com/office/powerpoint/2010/main" val="3427067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F90A6-E4C2-205D-01BB-C02631005038}"/>
              </a:ext>
            </a:extLst>
          </p:cNvPr>
          <p:cNvSpPr>
            <a:spLocks noGrp="1"/>
          </p:cNvSpPr>
          <p:nvPr>
            <p:ph type="title"/>
          </p:nvPr>
        </p:nvSpPr>
        <p:spPr/>
        <p:txBody>
          <a:bodyPr>
            <a:normAutofit fontScale="90000"/>
          </a:bodyPr>
          <a:lstStyle/>
          <a:p>
            <a:pPr algn="ctr"/>
            <a:r>
              <a:rPr lang="en-US" dirty="0"/>
              <a:t>COVID Variants- US</a:t>
            </a:r>
            <a:br>
              <a:rPr lang="en-US" dirty="0"/>
            </a:br>
            <a:r>
              <a:rPr lang="en-US" sz="2400" dirty="0"/>
              <a:t>LP.8.1 Omicron subvariant replacing XEC variant</a:t>
            </a:r>
            <a:br>
              <a:rPr lang="en-US" sz="2400" dirty="0"/>
            </a:br>
            <a:r>
              <a:rPr lang="en-US" sz="2400" dirty="0"/>
              <a:t>both are descendants of KP.1.1.3, which is part of the JN.1 lineage</a:t>
            </a:r>
          </a:p>
        </p:txBody>
      </p:sp>
      <p:pic>
        <p:nvPicPr>
          <p:cNvPr id="5" name="Content Placeholder 4">
            <a:extLst>
              <a:ext uri="{FF2B5EF4-FFF2-40B4-BE49-F238E27FC236}">
                <a16:creationId xmlns:a16="http://schemas.microsoft.com/office/drawing/2014/main" id="{6ECA2348-AF6A-5022-43DE-29CC8CF256E9}"/>
              </a:ext>
            </a:extLst>
          </p:cNvPr>
          <p:cNvPicPr>
            <a:picLocks noGrp="1" noChangeAspect="1"/>
          </p:cNvPicPr>
          <p:nvPr>
            <p:ph idx="1"/>
          </p:nvPr>
        </p:nvPicPr>
        <p:blipFill>
          <a:blip r:embed="rId2"/>
          <a:stretch>
            <a:fillRect/>
          </a:stretch>
        </p:blipFill>
        <p:spPr>
          <a:xfrm>
            <a:off x="2182832" y="1690688"/>
            <a:ext cx="7413451" cy="5126486"/>
          </a:xfrm>
        </p:spPr>
      </p:pic>
    </p:spTree>
    <p:extLst>
      <p:ext uri="{BB962C8B-B14F-4D97-AF65-F5344CB8AC3E}">
        <p14:creationId xmlns:p14="http://schemas.microsoft.com/office/powerpoint/2010/main" val="1379475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1BCFE-8FAC-C867-BC68-0FB2E32FD234}"/>
              </a:ext>
            </a:extLst>
          </p:cNvPr>
          <p:cNvSpPr>
            <a:spLocks noGrp="1"/>
          </p:cNvSpPr>
          <p:nvPr>
            <p:ph type="title"/>
          </p:nvPr>
        </p:nvSpPr>
        <p:spPr>
          <a:xfrm>
            <a:off x="838200" y="365125"/>
            <a:ext cx="10515600" cy="539443"/>
          </a:xfrm>
        </p:spPr>
        <p:txBody>
          <a:bodyPr>
            <a:normAutofit fontScale="90000"/>
          </a:bodyPr>
          <a:lstStyle/>
          <a:p>
            <a:pPr algn="ctr"/>
            <a:r>
              <a:rPr lang="en-US" dirty="0"/>
              <a:t>COVID Resources</a:t>
            </a:r>
          </a:p>
        </p:txBody>
      </p:sp>
      <p:sp>
        <p:nvSpPr>
          <p:cNvPr id="3" name="Content Placeholder 2">
            <a:extLst>
              <a:ext uri="{FF2B5EF4-FFF2-40B4-BE49-F238E27FC236}">
                <a16:creationId xmlns:a16="http://schemas.microsoft.com/office/drawing/2014/main" id="{5D4C939C-77EE-A9A8-B70B-A70701F0A829}"/>
              </a:ext>
            </a:extLst>
          </p:cNvPr>
          <p:cNvSpPr>
            <a:spLocks noGrp="1"/>
          </p:cNvSpPr>
          <p:nvPr>
            <p:ph idx="1"/>
          </p:nvPr>
        </p:nvSpPr>
        <p:spPr>
          <a:xfrm>
            <a:off x="838200" y="904568"/>
            <a:ext cx="10515600" cy="5272395"/>
          </a:xfrm>
        </p:spPr>
        <p:txBody>
          <a:bodyPr>
            <a:normAutofit lnSpcReduction="10000"/>
          </a:bodyPr>
          <a:lstStyle/>
          <a:p>
            <a:pPr marL="0" indent="0">
              <a:buNone/>
            </a:pPr>
            <a:r>
              <a:rPr lang="en-US" dirty="0"/>
              <a:t>General Information</a:t>
            </a:r>
            <a:endParaRPr lang="en-US" dirty="0">
              <a:hlinkClick r:id="rId2"/>
            </a:endParaRPr>
          </a:p>
          <a:p>
            <a:r>
              <a:rPr lang="en-US" dirty="0">
                <a:hlinkClick r:id="rId2"/>
              </a:rPr>
              <a:t>www.cdc.gov/covid/index.html</a:t>
            </a:r>
            <a:endParaRPr lang="en-US" dirty="0"/>
          </a:p>
          <a:p>
            <a:pPr marL="0" indent="0">
              <a:buNone/>
            </a:pPr>
            <a:endParaRPr lang="en-US" dirty="0"/>
          </a:p>
          <a:p>
            <a:pPr marL="0" indent="0">
              <a:buNone/>
            </a:pPr>
            <a:r>
              <a:rPr lang="en-US" dirty="0"/>
              <a:t>Surveillance</a:t>
            </a:r>
          </a:p>
          <a:p>
            <a:r>
              <a:rPr lang="en-US" dirty="0"/>
              <a:t>covid.cdc.gov/covid-data-tracker/#datatracker-home</a:t>
            </a:r>
          </a:p>
          <a:p>
            <a:endParaRPr lang="en-US" dirty="0"/>
          </a:p>
          <a:p>
            <a:pPr marL="0" indent="0">
              <a:buNone/>
            </a:pPr>
            <a:r>
              <a:rPr lang="en-US" dirty="0"/>
              <a:t>Infection Control Guideline</a:t>
            </a:r>
          </a:p>
          <a:p>
            <a:r>
              <a:rPr lang="en-US" dirty="0">
                <a:hlinkClick r:id="rId3"/>
              </a:rPr>
              <a:t>www.cdc.gov/covid/hcp/infection-control/index.html</a:t>
            </a:r>
            <a:endParaRPr lang="en-US" dirty="0"/>
          </a:p>
          <a:p>
            <a:endParaRPr lang="en-US" dirty="0"/>
          </a:p>
          <a:p>
            <a:pPr marL="0" indent="0">
              <a:buNone/>
            </a:pPr>
            <a:r>
              <a:rPr lang="en-US" dirty="0"/>
              <a:t>CIDRAP</a:t>
            </a:r>
          </a:p>
          <a:p>
            <a:r>
              <a:rPr lang="en-US" dirty="0">
                <a:hlinkClick r:id="rId4"/>
              </a:rPr>
              <a:t>www.cidrap.umn.edu</a:t>
            </a:r>
            <a:r>
              <a:rPr lang="en-US" dirty="0"/>
              <a:t>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539527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BB174-8A06-169E-F99D-101EED222292}"/>
              </a:ext>
            </a:extLst>
          </p:cNvPr>
          <p:cNvSpPr>
            <a:spLocks noGrp="1"/>
          </p:cNvSpPr>
          <p:nvPr>
            <p:ph type="ctrTitle"/>
          </p:nvPr>
        </p:nvSpPr>
        <p:spPr/>
        <p:txBody>
          <a:bodyPr/>
          <a:lstStyle/>
          <a:p>
            <a:r>
              <a:rPr lang="en-US" dirty="0"/>
              <a:t>Highly Pathogenic Avian Influenza A H5</a:t>
            </a:r>
          </a:p>
        </p:txBody>
      </p:sp>
      <p:sp>
        <p:nvSpPr>
          <p:cNvPr id="3" name="Subtitle 2">
            <a:extLst>
              <a:ext uri="{FF2B5EF4-FFF2-40B4-BE49-F238E27FC236}">
                <a16:creationId xmlns:a16="http://schemas.microsoft.com/office/drawing/2014/main" id="{A4002133-9623-96B3-9E85-FC219408395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92593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59C7D-ECBD-4744-4525-FFBDA5770330}"/>
              </a:ext>
            </a:extLst>
          </p:cNvPr>
          <p:cNvSpPr>
            <a:spLocks noGrp="1"/>
          </p:cNvSpPr>
          <p:nvPr>
            <p:ph type="title"/>
          </p:nvPr>
        </p:nvSpPr>
        <p:spPr>
          <a:xfrm>
            <a:off x="838200" y="365125"/>
            <a:ext cx="10515600" cy="922901"/>
          </a:xfrm>
        </p:spPr>
        <p:txBody>
          <a:bodyPr/>
          <a:lstStyle/>
          <a:p>
            <a:pPr algn="ctr"/>
            <a:r>
              <a:rPr lang="en-US" dirty="0"/>
              <a:t>Current Situation H5N1</a:t>
            </a:r>
          </a:p>
        </p:txBody>
      </p:sp>
      <p:sp>
        <p:nvSpPr>
          <p:cNvPr id="3" name="Content Placeholder 2">
            <a:extLst>
              <a:ext uri="{FF2B5EF4-FFF2-40B4-BE49-F238E27FC236}">
                <a16:creationId xmlns:a16="http://schemas.microsoft.com/office/drawing/2014/main" id="{14156786-E4A7-6359-E2F0-25B13889DD9F}"/>
              </a:ext>
            </a:extLst>
          </p:cNvPr>
          <p:cNvSpPr>
            <a:spLocks noGrp="1"/>
          </p:cNvSpPr>
          <p:nvPr>
            <p:ph idx="1"/>
          </p:nvPr>
        </p:nvSpPr>
        <p:spPr>
          <a:xfrm>
            <a:off x="838200" y="1435510"/>
            <a:ext cx="10515600" cy="5171767"/>
          </a:xfrm>
        </p:spPr>
        <p:txBody>
          <a:bodyPr>
            <a:normAutofit lnSpcReduction="10000"/>
          </a:bodyPr>
          <a:lstStyle/>
          <a:p>
            <a:r>
              <a:rPr lang="en-US" dirty="0"/>
              <a:t>March marks 1 year since highly pathogenic avian influenza (HPAI) was first detected in dairy cattle in Texas, marking a significant shift in its spread to mammals.</a:t>
            </a:r>
          </a:p>
          <a:p>
            <a:r>
              <a:rPr lang="en-US" dirty="0"/>
              <a:t>Widespread infections continue in dairy cows, poultry, and wild birds in the US with sporadic human cases and other mammals</a:t>
            </a:r>
          </a:p>
          <a:p>
            <a:r>
              <a:rPr lang="en-US" dirty="0"/>
              <a:t>Clade 2.3.4.4b</a:t>
            </a:r>
          </a:p>
          <a:p>
            <a:pPr lvl="1"/>
            <a:r>
              <a:rPr lang="en-US" dirty="0"/>
              <a:t>D1.1 genotype</a:t>
            </a:r>
          </a:p>
          <a:p>
            <a:pPr lvl="2"/>
            <a:r>
              <a:rPr lang="en-US" dirty="0"/>
              <a:t>Currently spreading in wild birds and poultry</a:t>
            </a:r>
          </a:p>
          <a:p>
            <a:pPr lvl="2"/>
            <a:r>
              <a:rPr lang="en-US" dirty="0"/>
              <a:t>Recently also being detected in dairy cattle</a:t>
            </a:r>
          </a:p>
          <a:p>
            <a:pPr lvl="1"/>
            <a:r>
              <a:rPr lang="en-US" dirty="0"/>
              <a:t>B3.13 genotype</a:t>
            </a:r>
          </a:p>
          <a:p>
            <a:pPr lvl="2"/>
            <a:r>
              <a:rPr lang="en-US" dirty="0"/>
              <a:t>Currently spreading in dairy cattle</a:t>
            </a:r>
          </a:p>
          <a:p>
            <a:r>
              <a:rPr lang="en-US" dirty="0"/>
              <a:t>Global data shows clade 2.3.4.4b can cause severe disease and death in humans</a:t>
            </a:r>
          </a:p>
          <a:p>
            <a:endParaRPr lang="en-US" dirty="0"/>
          </a:p>
        </p:txBody>
      </p:sp>
    </p:spTree>
    <p:extLst>
      <p:ext uri="{BB962C8B-B14F-4D97-AF65-F5344CB8AC3E}">
        <p14:creationId xmlns:p14="http://schemas.microsoft.com/office/powerpoint/2010/main" val="3809897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21DC0-18EA-F5C6-D54A-E66582EEC7C9}"/>
              </a:ext>
            </a:extLst>
          </p:cNvPr>
          <p:cNvSpPr>
            <a:spLocks noGrp="1"/>
          </p:cNvSpPr>
          <p:nvPr>
            <p:ph type="title"/>
          </p:nvPr>
        </p:nvSpPr>
        <p:spPr/>
        <p:txBody>
          <a:bodyPr/>
          <a:lstStyle/>
          <a:p>
            <a:pPr algn="ctr"/>
            <a:r>
              <a:rPr lang="en-US" dirty="0"/>
              <a:t>H5N1 Avian Influenza in the US</a:t>
            </a:r>
            <a:br>
              <a:rPr lang="en-US" dirty="0"/>
            </a:br>
            <a:r>
              <a:rPr lang="en-US" sz="2800" dirty="0"/>
              <a:t>70 confirmed human cases + 7 probable cases</a:t>
            </a:r>
          </a:p>
        </p:txBody>
      </p:sp>
      <p:pic>
        <p:nvPicPr>
          <p:cNvPr id="5" name="Content Placeholder 4">
            <a:extLst>
              <a:ext uri="{FF2B5EF4-FFF2-40B4-BE49-F238E27FC236}">
                <a16:creationId xmlns:a16="http://schemas.microsoft.com/office/drawing/2014/main" id="{8C8E7071-E3A6-8526-F9AB-E1B90CE94AB1}"/>
              </a:ext>
            </a:extLst>
          </p:cNvPr>
          <p:cNvPicPr>
            <a:picLocks noGrp="1" noChangeAspect="1"/>
          </p:cNvPicPr>
          <p:nvPr>
            <p:ph idx="1"/>
          </p:nvPr>
        </p:nvPicPr>
        <p:blipFill>
          <a:blip r:embed="rId2"/>
          <a:stretch>
            <a:fillRect/>
          </a:stretch>
        </p:blipFill>
        <p:spPr>
          <a:xfrm>
            <a:off x="1798772" y="1795991"/>
            <a:ext cx="8239963" cy="4989862"/>
          </a:xfrm>
        </p:spPr>
      </p:pic>
    </p:spTree>
    <p:extLst>
      <p:ext uri="{BB962C8B-B14F-4D97-AF65-F5344CB8AC3E}">
        <p14:creationId xmlns:p14="http://schemas.microsoft.com/office/powerpoint/2010/main" val="2142905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92E4F-DB7E-F059-FD82-A569437A57CD}"/>
              </a:ext>
            </a:extLst>
          </p:cNvPr>
          <p:cNvSpPr>
            <a:spLocks noGrp="1"/>
          </p:cNvSpPr>
          <p:nvPr>
            <p:ph type="title"/>
          </p:nvPr>
        </p:nvSpPr>
        <p:spPr/>
        <p:txBody>
          <a:bodyPr/>
          <a:lstStyle/>
          <a:p>
            <a:pPr algn="ctr"/>
            <a:r>
              <a:rPr lang="en-US" dirty="0"/>
              <a:t>Current Situation</a:t>
            </a:r>
          </a:p>
        </p:txBody>
      </p:sp>
      <p:sp>
        <p:nvSpPr>
          <p:cNvPr id="3" name="Content Placeholder 2">
            <a:extLst>
              <a:ext uri="{FF2B5EF4-FFF2-40B4-BE49-F238E27FC236}">
                <a16:creationId xmlns:a16="http://schemas.microsoft.com/office/drawing/2014/main" id="{A9EC065D-E254-108F-4998-E24FC47EC7D5}"/>
              </a:ext>
            </a:extLst>
          </p:cNvPr>
          <p:cNvSpPr>
            <a:spLocks noGrp="1"/>
          </p:cNvSpPr>
          <p:nvPr>
            <p:ph idx="1"/>
          </p:nvPr>
        </p:nvSpPr>
        <p:spPr>
          <a:xfrm>
            <a:off x="838200" y="1825624"/>
            <a:ext cx="10515600" cy="4820981"/>
          </a:xfrm>
        </p:spPr>
        <p:txBody>
          <a:bodyPr/>
          <a:lstStyle/>
          <a:p>
            <a:pPr algn="l">
              <a:spcBef>
                <a:spcPts val="1688"/>
              </a:spcBef>
              <a:spcAft>
                <a:spcPts val="1350"/>
              </a:spcAft>
              <a:buNone/>
            </a:pPr>
            <a:r>
              <a:rPr lang="en-US" b="0" i="0" dirty="0">
                <a:solidFill>
                  <a:srgbClr val="1C1D1F"/>
                </a:solidFill>
                <a:effectLst/>
                <a:latin typeface="Poppins" panose="00000500000000000000" pitchFamily="2" charset="0"/>
              </a:rPr>
              <a:t>Detections in Animals</a:t>
            </a:r>
          </a:p>
          <a:p>
            <a:pPr algn="l">
              <a:buFont typeface="Arial" panose="020B0604020202020204" pitchFamily="34" charset="0"/>
              <a:buChar char="•"/>
            </a:pPr>
            <a:r>
              <a:rPr lang="en-US" b="1" i="0" dirty="0">
                <a:solidFill>
                  <a:srgbClr val="1C1D1F"/>
                </a:solidFill>
                <a:effectLst/>
                <a:latin typeface="Nunito" pitchFamily="2" charset="0"/>
              </a:rPr>
              <a:t>12,706</a:t>
            </a:r>
            <a:r>
              <a:rPr lang="en-US" b="0" i="0" dirty="0">
                <a:solidFill>
                  <a:srgbClr val="1C1D1F"/>
                </a:solidFill>
                <a:effectLst/>
                <a:latin typeface="Nunito" pitchFamily="2" charset="0"/>
              </a:rPr>
              <a:t> wild birds detected as of 4/8/2025 </a:t>
            </a:r>
          </a:p>
          <a:p>
            <a:pPr lvl="1"/>
            <a:r>
              <a:rPr lang="en-US" b="1" i="0" dirty="0">
                <a:solidFill>
                  <a:srgbClr val="1C1D1F"/>
                </a:solidFill>
                <a:effectLst/>
                <a:latin typeface="Nunito" pitchFamily="2" charset="0"/>
              </a:rPr>
              <a:t>51</a:t>
            </a:r>
            <a:r>
              <a:rPr lang="en-US" b="0" i="0" dirty="0">
                <a:solidFill>
                  <a:srgbClr val="1C1D1F"/>
                </a:solidFill>
                <a:effectLst/>
                <a:latin typeface="Nunito" pitchFamily="2" charset="0"/>
              </a:rPr>
              <a:t> jurisdictions with bird flu in wild birds</a:t>
            </a:r>
          </a:p>
          <a:p>
            <a:pPr marL="457200" lvl="1" indent="0">
              <a:buNone/>
            </a:pPr>
            <a:endParaRPr lang="en-US" b="0" i="0" dirty="0">
              <a:solidFill>
                <a:srgbClr val="1C1D1F"/>
              </a:solidFill>
              <a:effectLst/>
              <a:latin typeface="Nunito" pitchFamily="2" charset="0"/>
            </a:endParaRPr>
          </a:p>
          <a:p>
            <a:pPr algn="l">
              <a:buFont typeface="Arial" panose="020B0604020202020204" pitchFamily="34" charset="0"/>
              <a:buChar char="•"/>
            </a:pPr>
            <a:r>
              <a:rPr lang="en-US" b="1" i="0" dirty="0">
                <a:solidFill>
                  <a:srgbClr val="1C1D1F"/>
                </a:solidFill>
                <a:effectLst/>
                <a:latin typeface="Nunito" pitchFamily="2" charset="0"/>
              </a:rPr>
              <a:t>167,070,827</a:t>
            </a:r>
            <a:r>
              <a:rPr lang="en-US" b="0" i="0" dirty="0">
                <a:solidFill>
                  <a:srgbClr val="1C1D1F"/>
                </a:solidFill>
                <a:effectLst/>
                <a:latin typeface="Nunito" pitchFamily="2" charset="0"/>
              </a:rPr>
              <a:t> poultry affected as of 4/14/2025</a:t>
            </a:r>
          </a:p>
          <a:p>
            <a:pPr lvl="1"/>
            <a:r>
              <a:rPr lang="en-US" b="1" i="0" dirty="0">
                <a:solidFill>
                  <a:srgbClr val="1C1D1F"/>
                </a:solidFill>
                <a:effectLst/>
                <a:latin typeface="Nunito" pitchFamily="2" charset="0"/>
              </a:rPr>
              <a:t>51</a:t>
            </a:r>
            <a:r>
              <a:rPr lang="en-US" b="0" i="0" dirty="0">
                <a:solidFill>
                  <a:srgbClr val="1C1D1F"/>
                </a:solidFill>
                <a:effectLst/>
                <a:latin typeface="Nunito" pitchFamily="2" charset="0"/>
              </a:rPr>
              <a:t> jurisdictions with outbreaks in poultry</a:t>
            </a:r>
          </a:p>
          <a:p>
            <a:pPr marL="457200" lvl="1" indent="0">
              <a:buNone/>
            </a:pPr>
            <a:endParaRPr lang="en-US" b="0" i="0" dirty="0">
              <a:solidFill>
                <a:srgbClr val="1C1D1F"/>
              </a:solidFill>
              <a:effectLst/>
              <a:latin typeface="Nunito" pitchFamily="2" charset="0"/>
            </a:endParaRPr>
          </a:p>
          <a:p>
            <a:pPr algn="l">
              <a:buFont typeface="Arial" panose="020B0604020202020204" pitchFamily="34" charset="0"/>
              <a:buChar char="•"/>
            </a:pPr>
            <a:r>
              <a:rPr lang="en-US" b="1" i="0" dirty="0">
                <a:solidFill>
                  <a:srgbClr val="1C1D1F"/>
                </a:solidFill>
                <a:effectLst/>
                <a:latin typeface="Nunito" pitchFamily="2" charset="0"/>
              </a:rPr>
              <a:t>1,009 </a:t>
            </a:r>
            <a:r>
              <a:rPr lang="en-US" b="0" i="0" dirty="0">
                <a:solidFill>
                  <a:srgbClr val="1C1D1F"/>
                </a:solidFill>
                <a:effectLst/>
                <a:latin typeface="Nunito" pitchFamily="2" charset="0"/>
              </a:rPr>
              <a:t>dairy herds affected as of 4/14/2025 </a:t>
            </a:r>
          </a:p>
          <a:p>
            <a:pPr lvl="1"/>
            <a:r>
              <a:rPr lang="en-US" b="1" i="0" dirty="0">
                <a:solidFill>
                  <a:srgbClr val="1C1D1F"/>
                </a:solidFill>
                <a:effectLst/>
                <a:latin typeface="Nunito" pitchFamily="2" charset="0"/>
              </a:rPr>
              <a:t>17</a:t>
            </a:r>
            <a:r>
              <a:rPr lang="en-US" b="0" i="0" dirty="0">
                <a:solidFill>
                  <a:srgbClr val="1C1D1F"/>
                </a:solidFill>
                <a:effectLst/>
                <a:latin typeface="Nunito" pitchFamily="2" charset="0"/>
              </a:rPr>
              <a:t> states with outbreaks in dairy cows</a:t>
            </a:r>
          </a:p>
          <a:p>
            <a:endParaRPr lang="en-US" dirty="0"/>
          </a:p>
        </p:txBody>
      </p:sp>
    </p:spTree>
    <p:extLst>
      <p:ext uri="{BB962C8B-B14F-4D97-AF65-F5344CB8AC3E}">
        <p14:creationId xmlns:p14="http://schemas.microsoft.com/office/powerpoint/2010/main" val="4262953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0A933-D5D7-B660-F903-C29EDDD75C57}"/>
              </a:ext>
            </a:extLst>
          </p:cNvPr>
          <p:cNvSpPr>
            <a:spLocks noGrp="1"/>
          </p:cNvSpPr>
          <p:nvPr>
            <p:ph type="title"/>
          </p:nvPr>
        </p:nvSpPr>
        <p:spPr>
          <a:xfrm>
            <a:off x="838200" y="365125"/>
            <a:ext cx="10515600" cy="863907"/>
          </a:xfrm>
        </p:spPr>
        <p:txBody>
          <a:bodyPr/>
          <a:lstStyle/>
          <a:p>
            <a:pPr algn="ctr"/>
            <a:r>
              <a:rPr lang="en-US" dirty="0"/>
              <a:t>New Developments</a:t>
            </a:r>
          </a:p>
        </p:txBody>
      </p:sp>
      <p:sp>
        <p:nvSpPr>
          <p:cNvPr id="3" name="Content Placeholder 2">
            <a:extLst>
              <a:ext uri="{FF2B5EF4-FFF2-40B4-BE49-F238E27FC236}">
                <a16:creationId xmlns:a16="http://schemas.microsoft.com/office/drawing/2014/main" id="{52230353-D818-503D-A1B4-B832F78A744A}"/>
              </a:ext>
            </a:extLst>
          </p:cNvPr>
          <p:cNvSpPr>
            <a:spLocks noGrp="1"/>
          </p:cNvSpPr>
          <p:nvPr>
            <p:ph idx="1"/>
          </p:nvPr>
        </p:nvSpPr>
        <p:spPr>
          <a:xfrm>
            <a:off x="838200" y="1376516"/>
            <a:ext cx="10515600" cy="5116359"/>
          </a:xfrm>
        </p:spPr>
        <p:txBody>
          <a:bodyPr>
            <a:normAutofit/>
          </a:bodyPr>
          <a:lstStyle/>
          <a:p>
            <a:r>
              <a:rPr lang="en-US" dirty="0"/>
              <a:t>Mexico reported the country’s first confirmed human H5N1 case</a:t>
            </a:r>
          </a:p>
          <a:p>
            <a:pPr lvl="1"/>
            <a:r>
              <a:rPr lang="en-US" dirty="0"/>
              <a:t>3 year old girl hospitalized in serious condition</a:t>
            </a:r>
          </a:p>
          <a:p>
            <a:pPr lvl="1"/>
            <a:r>
              <a:rPr lang="en-US" dirty="0"/>
              <a:t>Northwest Mexico/ reported April 4, 2025</a:t>
            </a:r>
          </a:p>
          <a:p>
            <a:pPr lvl="1"/>
            <a:r>
              <a:rPr lang="en-US" dirty="0"/>
              <a:t>No known exposure</a:t>
            </a:r>
          </a:p>
          <a:p>
            <a:pPr marL="457200" lvl="1" indent="0">
              <a:buNone/>
            </a:pPr>
            <a:endParaRPr lang="en-US" dirty="0"/>
          </a:p>
          <a:p>
            <a:r>
              <a:rPr lang="en-US" dirty="0"/>
              <a:t>UK – first detection in sheep</a:t>
            </a:r>
          </a:p>
          <a:p>
            <a:pPr marL="0" indent="0">
              <a:buNone/>
            </a:pPr>
            <a:endParaRPr lang="en-US" dirty="0"/>
          </a:p>
          <a:p>
            <a:r>
              <a:rPr lang="en-US" dirty="0"/>
              <a:t>India &amp; Cambodia- 2 fatal human cases of H5N1</a:t>
            </a:r>
          </a:p>
          <a:p>
            <a:pPr lvl="1"/>
            <a:r>
              <a:rPr lang="en-US" dirty="0"/>
              <a:t>Children ages 2 &amp; 3 years old</a:t>
            </a:r>
          </a:p>
          <a:p>
            <a:pPr marL="457200" lvl="1" indent="0">
              <a:buNone/>
            </a:pPr>
            <a:endParaRPr lang="en-US" dirty="0"/>
          </a:p>
          <a:p>
            <a:r>
              <a:rPr lang="en-US"/>
              <a:t>More recent detections </a:t>
            </a:r>
            <a:r>
              <a:rPr lang="en-US" dirty="0"/>
              <a:t>in live poultry markets in New York</a:t>
            </a:r>
          </a:p>
          <a:p>
            <a:pPr marL="457200" lvl="1" indent="0">
              <a:buNone/>
            </a:pPr>
            <a:endParaRPr lang="en-US" dirty="0"/>
          </a:p>
          <a:p>
            <a:endParaRPr lang="en-US" dirty="0"/>
          </a:p>
        </p:txBody>
      </p:sp>
    </p:spTree>
    <p:extLst>
      <p:ext uri="{BB962C8B-B14F-4D97-AF65-F5344CB8AC3E}">
        <p14:creationId xmlns:p14="http://schemas.microsoft.com/office/powerpoint/2010/main" val="2591971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F5850-27E2-2AB5-653E-1B28C0AF1D91}"/>
              </a:ext>
            </a:extLst>
          </p:cNvPr>
          <p:cNvSpPr>
            <a:spLocks noGrp="1"/>
          </p:cNvSpPr>
          <p:nvPr>
            <p:ph type="title"/>
          </p:nvPr>
        </p:nvSpPr>
        <p:spPr>
          <a:xfrm>
            <a:off x="838200" y="365125"/>
            <a:ext cx="10515600" cy="1001559"/>
          </a:xfrm>
        </p:spPr>
        <p:txBody>
          <a:bodyPr>
            <a:normAutofit fontScale="90000"/>
          </a:bodyPr>
          <a:lstStyle/>
          <a:p>
            <a:pPr algn="ctr"/>
            <a:br>
              <a:rPr lang="en-US" dirty="0">
                <a:solidFill>
                  <a:srgbClr val="1C3640"/>
                </a:solidFill>
                <a:latin typeface="Open Sans" panose="020B0606030504020204" pitchFamily="34" charset="0"/>
              </a:rPr>
            </a:br>
            <a:r>
              <a:rPr lang="en-US" dirty="0">
                <a:solidFill>
                  <a:srgbClr val="1C3640"/>
                </a:solidFill>
                <a:latin typeface="Open Sans" panose="020B0606030504020204" pitchFamily="34" charset="0"/>
              </a:rPr>
              <a:t>New D</a:t>
            </a:r>
            <a:r>
              <a:rPr lang="en-US" b="0" i="0" dirty="0">
                <a:solidFill>
                  <a:srgbClr val="1C3640"/>
                </a:solidFill>
                <a:effectLst/>
                <a:latin typeface="Open Sans" panose="020B0606030504020204" pitchFamily="34" charset="0"/>
              </a:rPr>
              <a:t>evelopments- Preparedness</a:t>
            </a:r>
            <a:br>
              <a:rPr lang="en-US" b="0" i="0" dirty="0">
                <a:solidFill>
                  <a:srgbClr val="1C3640"/>
                </a:solidFill>
                <a:effectLst/>
                <a:latin typeface="Open Sans" panose="020B0606030504020204" pitchFamily="34" charset="0"/>
              </a:rPr>
            </a:br>
            <a:endParaRPr lang="en-US" dirty="0"/>
          </a:p>
        </p:txBody>
      </p:sp>
      <p:sp>
        <p:nvSpPr>
          <p:cNvPr id="3" name="Content Placeholder 2">
            <a:extLst>
              <a:ext uri="{FF2B5EF4-FFF2-40B4-BE49-F238E27FC236}">
                <a16:creationId xmlns:a16="http://schemas.microsoft.com/office/drawing/2014/main" id="{A3BC9B4C-7884-F2BC-66B0-0EA6E09B9106}"/>
              </a:ext>
            </a:extLst>
          </p:cNvPr>
          <p:cNvSpPr>
            <a:spLocks noGrp="1"/>
          </p:cNvSpPr>
          <p:nvPr>
            <p:ph idx="1"/>
          </p:nvPr>
        </p:nvSpPr>
        <p:spPr>
          <a:xfrm>
            <a:off x="838200" y="1524000"/>
            <a:ext cx="10515600" cy="5043948"/>
          </a:xfrm>
        </p:spPr>
        <p:txBody>
          <a:bodyPr>
            <a:normAutofit fontScale="92500" lnSpcReduction="10000"/>
          </a:bodyPr>
          <a:lstStyle/>
          <a:p>
            <a:pPr marL="0" indent="0">
              <a:buNone/>
            </a:pPr>
            <a:r>
              <a:rPr lang="en-US" b="0" i="0" dirty="0">
                <a:solidFill>
                  <a:srgbClr val="1C3640"/>
                </a:solidFill>
                <a:effectLst/>
                <a:latin typeface="Open Sans" panose="020B0606030504020204" pitchFamily="34" charset="0"/>
              </a:rPr>
              <a:t>United States</a:t>
            </a:r>
          </a:p>
          <a:p>
            <a:pPr lvl="1"/>
            <a:r>
              <a:rPr lang="en-US" dirty="0">
                <a:solidFill>
                  <a:srgbClr val="1C3640"/>
                </a:solidFill>
                <a:latin typeface="Open Sans" panose="020B0606030504020204" pitchFamily="34" charset="0"/>
              </a:rPr>
              <a:t>T</a:t>
            </a:r>
            <a:r>
              <a:rPr lang="en-US" b="0" i="0" dirty="0">
                <a:solidFill>
                  <a:srgbClr val="1C3640"/>
                </a:solidFill>
                <a:effectLst/>
                <a:latin typeface="Open Sans" panose="020B0606030504020204" pitchFamily="34" charset="0"/>
              </a:rPr>
              <a:t>he USDA’s APHIS last week </a:t>
            </a:r>
            <a:r>
              <a:rPr lang="en-US" i="0" dirty="0">
                <a:effectLst/>
                <a:latin typeface="Open Sans" panose="020B0606030504020204" pitchFamily="34" charset="0"/>
              </a:rPr>
              <a:t>announced</a:t>
            </a:r>
            <a:r>
              <a:rPr lang="en-US" b="0" i="0" dirty="0">
                <a:solidFill>
                  <a:srgbClr val="1C3640"/>
                </a:solidFill>
                <a:effectLst/>
                <a:latin typeface="Open Sans" panose="020B0606030504020204" pitchFamily="34" charset="0"/>
              </a:rPr>
              <a:t> $15.3 million in funding for research projects to enhance preparedness, early detection, and rapid response to the diseases that threaten US livestock. </a:t>
            </a:r>
          </a:p>
          <a:p>
            <a:pPr lvl="1"/>
            <a:r>
              <a:rPr lang="en-US" b="0" i="0" dirty="0">
                <a:solidFill>
                  <a:srgbClr val="1C3640"/>
                </a:solidFill>
                <a:effectLst/>
                <a:latin typeface="Open Sans" panose="020B0606030504020204" pitchFamily="34" charset="0"/>
              </a:rPr>
              <a:t>The funding will support 68 projects led by 24 state agriculture departments, five tribal entities, 35 universities, three livestock groups, and one federal partner. One third of the funding is geared toward enhanced biosecurity. </a:t>
            </a:r>
          </a:p>
          <a:p>
            <a:pPr lvl="1"/>
            <a:endParaRPr lang="en-US" dirty="0">
              <a:solidFill>
                <a:srgbClr val="1C3640"/>
              </a:solidFill>
              <a:latin typeface="Open Sans" panose="020B0606030504020204" pitchFamily="34" charset="0"/>
            </a:endParaRPr>
          </a:p>
          <a:p>
            <a:pPr marL="0" indent="0">
              <a:buNone/>
            </a:pPr>
            <a:r>
              <a:rPr lang="en-US" dirty="0">
                <a:solidFill>
                  <a:srgbClr val="1C3640"/>
                </a:solidFill>
                <a:latin typeface="Open Sans" panose="020B0606030504020204" pitchFamily="34" charset="0"/>
              </a:rPr>
              <a:t>WHO- World Health Organization</a:t>
            </a:r>
          </a:p>
          <a:p>
            <a:pPr lvl="1"/>
            <a:r>
              <a:rPr lang="en-US" dirty="0">
                <a:solidFill>
                  <a:srgbClr val="1C3640"/>
                </a:solidFill>
                <a:latin typeface="Open Sans" panose="020B0606030504020204" pitchFamily="34" charset="0"/>
              </a:rPr>
              <a:t>T</a:t>
            </a:r>
            <a:r>
              <a:rPr lang="en-US" b="0" i="0" dirty="0">
                <a:solidFill>
                  <a:srgbClr val="1C3640"/>
                </a:solidFill>
                <a:effectLst/>
                <a:latin typeface="Open Sans" panose="020B0606030504020204" pitchFamily="34" charset="0"/>
              </a:rPr>
              <a:t>he World Health Organization (WHO) on April 11 released </a:t>
            </a:r>
            <a:r>
              <a:rPr lang="en-US" i="0" dirty="0">
                <a:effectLst/>
                <a:latin typeface="Open Sans" panose="020B0606030504020204" pitchFamily="34" charset="0"/>
              </a:rPr>
              <a:t>new</a:t>
            </a:r>
            <a:r>
              <a:rPr lang="en-US" i="0" dirty="0">
                <a:solidFill>
                  <a:srgbClr val="85021A"/>
                </a:solidFill>
                <a:effectLst/>
                <a:latin typeface="Open Sans" panose="020B0606030504020204" pitchFamily="34" charset="0"/>
                <a:hlinkClick r:id="rId2" tooltip="(opens in a new window)"/>
              </a:rPr>
              <a:t> </a:t>
            </a:r>
            <a:r>
              <a:rPr lang="en-US" i="0" dirty="0">
                <a:effectLst/>
                <a:latin typeface="Open Sans" panose="020B0606030504020204" pitchFamily="34" charset="0"/>
              </a:rPr>
              <a:t>guidance</a:t>
            </a:r>
            <a:r>
              <a:rPr lang="en-US" b="0" i="0" dirty="0">
                <a:solidFill>
                  <a:srgbClr val="1C3640"/>
                </a:solidFill>
                <a:effectLst/>
                <a:latin typeface="Open Sans" panose="020B0606030504020204" pitchFamily="34" charset="0"/>
              </a:rPr>
              <a:t> on surveillance for human infections with H5 avian influenza viruses.  </a:t>
            </a:r>
            <a:endParaRPr lang="en-US" dirty="0">
              <a:solidFill>
                <a:srgbClr val="1C3640"/>
              </a:solidFill>
              <a:latin typeface="Open Sans" panose="020B0606030504020204" pitchFamily="34" charset="0"/>
            </a:endParaRPr>
          </a:p>
          <a:p>
            <a:pPr lvl="1"/>
            <a:r>
              <a:rPr lang="en-US" dirty="0">
                <a:solidFill>
                  <a:srgbClr val="1C3640"/>
                </a:solidFill>
                <a:latin typeface="Open Sans" panose="020B0606030504020204" pitchFamily="34" charset="0"/>
              </a:rPr>
              <a:t>T</a:t>
            </a:r>
            <a:r>
              <a:rPr lang="en-US" b="0" i="0" dirty="0">
                <a:solidFill>
                  <a:srgbClr val="1C3640"/>
                </a:solidFill>
                <a:effectLst/>
                <a:latin typeface="Open Sans" panose="020B0606030504020204" pitchFamily="34" charset="0"/>
              </a:rPr>
              <a:t>he goal is to rapidly detect and characterize any human H5 infections to allow prompt response actions, assess trends and health risks, and guide global flu pandemic preparedness.</a:t>
            </a:r>
            <a:endParaRPr lang="en-US" dirty="0"/>
          </a:p>
        </p:txBody>
      </p:sp>
    </p:spTree>
    <p:extLst>
      <p:ext uri="{BB962C8B-B14F-4D97-AF65-F5344CB8AC3E}">
        <p14:creationId xmlns:p14="http://schemas.microsoft.com/office/powerpoint/2010/main" val="163057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B1B9E-34EC-8BD8-DEE8-7261217D9D8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E95343F-CD63-EB16-ACE3-E21D2EAB8AF6}"/>
              </a:ext>
            </a:extLst>
          </p:cNvPr>
          <p:cNvSpPr>
            <a:spLocks noGrp="1"/>
          </p:cNvSpPr>
          <p:nvPr>
            <p:ph idx="1"/>
          </p:nvPr>
        </p:nvSpPr>
        <p:spPr>
          <a:xfrm>
            <a:off x="838200" y="5053781"/>
            <a:ext cx="10515599" cy="1685414"/>
          </a:xfrm>
        </p:spPr>
        <p:txBody>
          <a:bodyPr/>
          <a:lstStyle/>
          <a:p>
            <a:pPr marL="0" indent="0">
              <a:buNone/>
            </a:pPr>
            <a:endParaRPr lang="en-US" dirty="0"/>
          </a:p>
          <a:p>
            <a:pPr marL="0" indent="0">
              <a:buNone/>
            </a:pPr>
            <a:r>
              <a:rPr lang="en-US" dirty="0"/>
              <a:t>Updated April 8, 2025</a:t>
            </a:r>
          </a:p>
        </p:txBody>
      </p:sp>
      <p:pic>
        <p:nvPicPr>
          <p:cNvPr id="5" name="Picture 4">
            <a:extLst>
              <a:ext uri="{FF2B5EF4-FFF2-40B4-BE49-F238E27FC236}">
                <a16:creationId xmlns:a16="http://schemas.microsoft.com/office/drawing/2014/main" id="{F187519C-6CFC-2F2E-C43C-F0B32463CFC0}"/>
              </a:ext>
            </a:extLst>
          </p:cNvPr>
          <p:cNvPicPr>
            <a:picLocks noChangeAspect="1"/>
          </p:cNvPicPr>
          <p:nvPr/>
        </p:nvPicPr>
        <p:blipFill>
          <a:blip r:embed="rId2"/>
          <a:stretch>
            <a:fillRect/>
          </a:stretch>
        </p:blipFill>
        <p:spPr>
          <a:xfrm>
            <a:off x="1535035" y="365125"/>
            <a:ext cx="9121930" cy="4534293"/>
          </a:xfrm>
          <a:prstGeom prst="rect">
            <a:avLst/>
          </a:prstGeom>
        </p:spPr>
      </p:pic>
    </p:spTree>
    <p:extLst>
      <p:ext uri="{BB962C8B-B14F-4D97-AF65-F5344CB8AC3E}">
        <p14:creationId xmlns:p14="http://schemas.microsoft.com/office/powerpoint/2010/main" val="58584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8DB00-54E3-440A-5636-AFCF1BE9721A}"/>
              </a:ext>
            </a:extLst>
          </p:cNvPr>
          <p:cNvSpPr>
            <a:spLocks noGrp="1"/>
          </p:cNvSpPr>
          <p:nvPr>
            <p:ph type="title"/>
          </p:nvPr>
        </p:nvSpPr>
        <p:spPr>
          <a:xfrm>
            <a:off x="838200" y="365126"/>
            <a:ext cx="10515600" cy="814746"/>
          </a:xfrm>
        </p:spPr>
        <p:txBody>
          <a:bodyPr/>
          <a:lstStyle/>
          <a:p>
            <a:pPr algn="ctr"/>
            <a:r>
              <a:rPr lang="en-US" dirty="0"/>
              <a:t>Measles Developments</a:t>
            </a:r>
          </a:p>
        </p:txBody>
      </p:sp>
      <p:sp>
        <p:nvSpPr>
          <p:cNvPr id="3" name="Content Placeholder 2">
            <a:extLst>
              <a:ext uri="{FF2B5EF4-FFF2-40B4-BE49-F238E27FC236}">
                <a16:creationId xmlns:a16="http://schemas.microsoft.com/office/drawing/2014/main" id="{196AF186-0227-F99B-4DCC-9053922D009E}"/>
              </a:ext>
            </a:extLst>
          </p:cNvPr>
          <p:cNvSpPr>
            <a:spLocks noGrp="1"/>
          </p:cNvSpPr>
          <p:nvPr>
            <p:ph idx="1"/>
          </p:nvPr>
        </p:nvSpPr>
        <p:spPr>
          <a:xfrm>
            <a:off x="838200" y="1258530"/>
            <a:ext cx="10515600" cy="5358580"/>
          </a:xfrm>
        </p:spPr>
        <p:txBody>
          <a:bodyPr>
            <a:normAutofit/>
          </a:bodyPr>
          <a:lstStyle/>
          <a:p>
            <a:r>
              <a:rPr lang="en-US" dirty="0"/>
              <a:t>5 additional recent cases in Indiana since the alert</a:t>
            </a:r>
          </a:p>
          <a:p>
            <a:pPr lvl="1"/>
            <a:r>
              <a:rPr lang="en-US" dirty="0"/>
              <a:t>Related to the child in Allen County</a:t>
            </a:r>
          </a:p>
          <a:p>
            <a:pPr lvl="1"/>
            <a:r>
              <a:rPr lang="en-US" dirty="0"/>
              <a:t>3 unvaccinated children, 2 adults with unknown vaccination status</a:t>
            </a:r>
          </a:p>
          <a:p>
            <a:endParaRPr lang="en-US" dirty="0"/>
          </a:p>
          <a:p>
            <a:r>
              <a:rPr lang="en-US" dirty="0"/>
              <a:t>712 confirmed cases in US in 2025 as of April 11</a:t>
            </a:r>
          </a:p>
          <a:p>
            <a:pPr lvl="1"/>
            <a:r>
              <a:rPr lang="en-US" dirty="0"/>
              <a:t>Most related to Texas outbreak</a:t>
            </a:r>
          </a:p>
          <a:p>
            <a:pPr lvl="1"/>
            <a:r>
              <a:rPr lang="en-US" b="0" i="0" dirty="0">
                <a:solidFill>
                  <a:srgbClr val="1C1D1F"/>
                </a:solidFill>
                <a:effectLst/>
              </a:rPr>
              <a:t>Cases in 25 jurisdictions: Alaska, Arkansas, California, Colorado, Florida, Georgia, Hawaii, Indiana, Kansas, Kentucky, Maryland, Michigan, Minnesota, New Jersey, New Mexico, New York City, New York State, Ohio, Oklahoma, Pennsylvania, Rhode Island, Tennessee, Texas, Vermont, and Washington</a:t>
            </a:r>
            <a:r>
              <a:rPr lang="en-US" b="0" i="0" dirty="0">
                <a:solidFill>
                  <a:srgbClr val="1C1D1F"/>
                </a:solidFill>
                <a:effectLst/>
                <a:latin typeface="Nunito" pitchFamily="2" charset="0"/>
              </a:rPr>
              <a:t>.</a:t>
            </a:r>
          </a:p>
          <a:p>
            <a:pPr lvl="1"/>
            <a:endParaRPr lang="en-US" dirty="0">
              <a:solidFill>
                <a:srgbClr val="1C1D1F"/>
              </a:solidFill>
              <a:latin typeface="Nunito" pitchFamily="2" charset="0"/>
            </a:endParaRPr>
          </a:p>
          <a:p>
            <a:r>
              <a:rPr lang="en-US" dirty="0">
                <a:solidFill>
                  <a:srgbClr val="1C1D1F"/>
                </a:solidFill>
                <a:latin typeface="Nunito" pitchFamily="2" charset="0"/>
              </a:rPr>
              <a:t>Measles cases are increasing worldwide</a:t>
            </a:r>
            <a:endParaRPr lang="en-US" dirty="0"/>
          </a:p>
        </p:txBody>
      </p:sp>
    </p:spTree>
    <p:extLst>
      <p:ext uri="{BB962C8B-B14F-4D97-AF65-F5344CB8AC3E}">
        <p14:creationId xmlns:p14="http://schemas.microsoft.com/office/powerpoint/2010/main" val="37899509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08791-4EAD-E7D1-401B-939C1AE9BE17}"/>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1FC3A1F3-13B4-80B8-71E8-87656D992D79}"/>
              </a:ext>
            </a:extLst>
          </p:cNvPr>
          <p:cNvPicPr>
            <a:picLocks noGrp="1" noChangeAspect="1"/>
          </p:cNvPicPr>
          <p:nvPr>
            <p:ph idx="1"/>
          </p:nvPr>
        </p:nvPicPr>
        <p:blipFill>
          <a:blip r:embed="rId2"/>
          <a:stretch>
            <a:fillRect/>
          </a:stretch>
        </p:blipFill>
        <p:spPr>
          <a:xfrm>
            <a:off x="1152832" y="2327758"/>
            <a:ext cx="10063510" cy="3256964"/>
          </a:xfrm>
        </p:spPr>
      </p:pic>
      <p:pic>
        <p:nvPicPr>
          <p:cNvPr id="5" name="Picture 4">
            <a:extLst>
              <a:ext uri="{FF2B5EF4-FFF2-40B4-BE49-F238E27FC236}">
                <a16:creationId xmlns:a16="http://schemas.microsoft.com/office/drawing/2014/main" id="{98A8C798-B16F-79B9-BB62-53919626A4FF}"/>
              </a:ext>
            </a:extLst>
          </p:cNvPr>
          <p:cNvPicPr>
            <a:picLocks noChangeAspect="1"/>
          </p:cNvPicPr>
          <p:nvPr/>
        </p:nvPicPr>
        <p:blipFill>
          <a:blip r:embed="rId3"/>
          <a:stretch>
            <a:fillRect/>
          </a:stretch>
        </p:blipFill>
        <p:spPr>
          <a:xfrm>
            <a:off x="2051800" y="365125"/>
            <a:ext cx="7262489" cy="1074513"/>
          </a:xfrm>
          <a:prstGeom prst="rect">
            <a:avLst/>
          </a:prstGeom>
        </p:spPr>
      </p:pic>
    </p:spTree>
    <p:extLst>
      <p:ext uri="{BB962C8B-B14F-4D97-AF65-F5344CB8AC3E}">
        <p14:creationId xmlns:p14="http://schemas.microsoft.com/office/powerpoint/2010/main" val="4772554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2B1BB-567D-8A31-FF4E-209323F96825}"/>
              </a:ext>
            </a:extLst>
          </p:cNvPr>
          <p:cNvSpPr>
            <a:spLocks noGrp="1"/>
          </p:cNvSpPr>
          <p:nvPr>
            <p:ph type="title"/>
          </p:nvPr>
        </p:nvSpPr>
        <p:spPr>
          <a:xfrm>
            <a:off x="838200" y="365126"/>
            <a:ext cx="10515600" cy="903236"/>
          </a:xfrm>
        </p:spPr>
        <p:txBody>
          <a:bodyPr/>
          <a:lstStyle/>
          <a:p>
            <a:pPr algn="ctr"/>
            <a:r>
              <a:rPr lang="en-US" dirty="0"/>
              <a:t>Influenza A H5 Resources</a:t>
            </a:r>
          </a:p>
        </p:txBody>
      </p:sp>
      <p:sp>
        <p:nvSpPr>
          <p:cNvPr id="3" name="Content Placeholder 2">
            <a:extLst>
              <a:ext uri="{FF2B5EF4-FFF2-40B4-BE49-F238E27FC236}">
                <a16:creationId xmlns:a16="http://schemas.microsoft.com/office/drawing/2014/main" id="{59ACD25C-00C7-160C-EC0E-6E5FE3A447D4}"/>
              </a:ext>
            </a:extLst>
          </p:cNvPr>
          <p:cNvSpPr>
            <a:spLocks noGrp="1"/>
          </p:cNvSpPr>
          <p:nvPr>
            <p:ph idx="1"/>
          </p:nvPr>
        </p:nvSpPr>
        <p:spPr>
          <a:xfrm>
            <a:off x="838200" y="1160206"/>
            <a:ext cx="10515600" cy="5332668"/>
          </a:xfrm>
        </p:spPr>
        <p:txBody>
          <a:bodyPr>
            <a:normAutofit/>
          </a:bodyPr>
          <a:lstStyle/>
          <a:p>
            <a:pPr marL="0" indent="0">
              <a:buNone/>
            </a:pPr>
            <a:r>
              <a:rPr lang="en-US" dirty="0"/>
              <a:t>Johns Hopkins CORI</a:t>
            </a:r>
          </a:p>
          <a:p>
            <a:r>
              <a:rPr lang="en-US" dirty="0"/>
              <a:t>cori.centerforhealthsecurity.org/resources/avian-influenza-ah5-outbreak </a:t>
            </a:r>
          </a:p>
          <a:p>
            <a:pPr marL="0" indent="0">
              <a:buNone/>
            </a:pPr>
            <a:r>
              <a:rPr lang="en-US" dirty="0"/>
              <a:t>CDC</a:t>
            </a:r>
          </a:p>
          <a:p>
            <a:r>
              <a:rPr lang="en-US" dirty="0">
                <a:hlinkClick r:id="rId2"/>
              </a:rPr>
              <a:t>www.cdc.gov/bird-flu/index.html</a:t>
            </a:r>
            <a:r>
              <a:rPr lang="en-US" dirty="0"/>
              <a:t> </a:t>
            </a:r>
          </a:p>
          <a:p>
            <a:r>
              <a:rPr lang="en-US" dirty="0">
                <a:hlinkClick r:id="rId3"/>
              </a:rPr>
              <a:t>www.cdc.gov/bird-flu/hcp/novel-flu-infection-control/index.html</a:t>
            </a:r>
            <a:r>
              <a:rPr lang="en-US" dirty="0"/>
              <a:t> </a:t>
            </a:r>
          </a:p>
          <a:p>
            <a:pPr marL="0" indent="0">
              <a:buNone/>
            </a:pPr>
            <a:r>
              <a:rPr lang="en-US" dirty="0"/>
              <a:t>USDA</a:t>
            </a:r>
          </a:p>
          <a:p>
            <a:r>
              <a:rPr lang="en-US" dirty="0">
                <a:hlinkClick r:id="rId4"/>
              </a:rPr>
              <a:t>www.aphis.usda.gov/livestock-poultry-disease/avian/avian-influenza/hpai-livestock</a:t>
            </a:r>
            <a:r>
              <a:rPr lang="en-US" dirty="0"/>
              <a:t> </a:t>
            </a:r>
          </a:p>
          <a:p>
            <a:pPr marL="0" indent="0">
              <a:buNone/>
            </a:pPr>
            <a:r>
              <a:rPr lang="en-US" dirty="0"/>
              <a:t>CIDRAP</a:t>
            </a:r>
          </a:p>
          <a:p>
            <a:r>
              <a:rPr lang="en-US" dirty="0">
                <a:hlinkClick r:id="rId5"/>
              </a:rPr>
              <a:t>www.cidrap.umn</a:t>
            </a:r>
            <a:r>
              <a:rPr lang="en-US">
                <a:hlinkClick r:id="rId5"/>
              </a:rPr>
              <a:t>.edu</a:t>
            </a:r>
            <a:r>
              <a:rPr lang="en-US"/>
              <a:t> </a:t>
            </a:r>
            <a:endParaRPr lang="en-US" dirty="0"/>
          </a:p>
          <a:p>
            <a:pPr marL="0" indent="0">
              <a:buNone/>
            </a:pPr>
            <a:endParaRPr lang="en-US" dirty="0"/>
          </a:p>
        </p:txBody>
      </p:sp>
    </p:spTree>
    <p:extLst>
      <p:ext uri="{BB962C8B-B14F-4D97-AF65-F5344CB8AC3E}">
        <p14:creationId xmlns:p14="http://schemas.microsoft.com/office/powerpoint/2010/main" val="4282227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8DCC8-8AEF-6170-5927-A9B89FDE18B5}"/>
              </a:ext>
            </a:extLst>
          </p:cNvPr>
          <p:cNvSpPr>
            <a:spLocks noGrp="1"/>
          </p:cNvSpPr>
          <p:nvPr>
            <p:ph type="ctrTitle"/>
          </p:nvPr>
        </p:nvSpPr>
        <p:spPr/>
        <p:txBody>
          <a:bodyPr/>
          <a:lstStyle/>
          <a:p>
            <a:r>
              <a:rPr lang="en-US"/>
              <a:t>Thank you!</a:t>
            </a:r>
          </a:p>
        </p:txBody>
      </p:sp>
      <p:sp>
        <p:nvSpPr>
          <p:cNvPr id="3" name="Subtitle 2">
            <a:extLst>
              <a:ext uri="{FF2B5EF4-FFF2-40B4-BE49-F238E27FC236}">
                <a16:creationId xmlns:a16="http://schemas.microsoft.com/office/drawing/2014/main" id="{A8E0AE2F-9824-0992-1370-64E36F60D1C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2217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196755-D88E-B533-8F83-BD4B60157A36}"/>
              </a:ext>
            </a:extLst>
          </p:cNvPr>
          <p:cNvPicPr>
            <a:picLocks noChangeAspect="1"/>
          </p:cNvPicPr>
          <p:nvPr/>
        </p:nvPicPr>
        <p:blipFill>
          <a:blip r:embed="rId2"/>
          <a:stretch>
            <a:fillRect/>
          </a:stretch>
        </p:blipFill>
        <p:spPr>
          <a:xfrm>
            <a:off x="697105" y="672345"/>
            <a:ext cx="3629089" cy="5275175"/>
          </a:xfrm>
          <a:prstGeom prst="rect">
            <a:avLst/>
          </a:prstGeom>
        </p:spPr>
      </p:pic>
      <p:pic>
        <p:nvPicPr>
          <p:cNvPr id="5" name="Picture 4">
            <a:extLst>
              <a:ext uri="{FF2B5EF4-FFF2-40B4-BE49-F238E27FC236}">
                <a16:creationId xmlns:a16="http://schemas.microsoft.com/office/drawing/2014/main" id="{E35C9805-61ED-BE95-F085-68CAEE20714F}"/>
              </a:ext>
            </a:extLst>
          </p:cNvPr>
          <p:cNvPicPr>
            <a:picLocks noChangeAspect="1"/>
          </p:cNvPicPr>
          <p:nvPr/>
        </p:nvPicPr>
        <p:blipFill>
          <a:blip r:embed="rId3"/>
          <a:stretch>
            <a:fillRect/>
          </a:stretch>
        </p:blipFill>
        <p:spPr>
          <a:xfrm>
            <a:off x="5193885" y="680804"/>
            <a:ext cx="5776461" cy="5258256"/>
          </a:xfrm>
          <a:prstGeom prst="rect">
            <a:avLst/>
          </a:prstGeom>
        </p:spPr>
      </p:pic>
    </p:spTree>
    <p:extLst>
      <p:ext uri="{BB962C8B-B14F-4D97-AF65-F5344CB8AC3E}">
        <p14:creationId xmlns:p14="http://schemas.microsoft.com/office/powerpoint/2010/main" val="998961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79BA91-215A-3715-0921-6F66ED0A2E71}"/>
              </a:ext>
            </a:extLst>
          </p:cNvPr>
          <p:cNvPicPr>
            <a:picLocks noChangeAspect="1"/>
          </p:cNvPicPr>
          <p:nvPr/>
        </p:nvPicPr>
        <p:blipFill>
          <a:blip r:embed="rId2"/>
          <a:stretch>
            <a:fillRect/>
          </a:stretch>
        </p:blipFill>
        <p:spPr>
          <a:xfrm>
            <a:off x="194046" y="1012929"/>
            <a:ext cx="11659338" cy="4394813"/>
          </a:xfrm>
          <a:prstGeom prst="rect">
            <a:avLst/>
          </a:prstGeom>
        </p:spPr>
      </p:pic>
    </p:spTree>
    <p:extLst>
      <p:ext uri="{BB962C8B-B14F-4D97-AF65-F5344CB8AC3E}">
        <p14:creationId xmlns:p14="http://schemas.microsoft.com/office/powerpoint/2010/main" val="3230948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94FB8A-AA72-D356-850C-9795F2DC55DA}"/>
              </a:ext>
            </a:extLst>
          </p:cNvPr>
          <p:cNvPicPr>
            <a:picLocks noChangeAspect="1"/>
          </p:cNvPicPr>
          <p:nvPr/>
        </p:nvPicPr>
        <p:blipFill>
          <a:blip r:embed="rId2"/>
          <a:stretch>
            <a:fillRect/>
          </a:stretch>
        </p:blipFill>
        <p:spPr>
          <a:xfrm>
            <a:off x="486046" y="465947"/>
            <a:ext cx="8648610" cy="3122827"/>
          </a:xfrm>
          <a:prstGeom prst="rect">
            <a:avLst/>
          </a:prstGeom>
        </p:spPr>
      </p:pic>
      <p:pic>
        <p:nvPicPr>
          <p:cNvPr id="5" name="Picture 4">
            <a:extLst>
              <a:ext uri="{FF2B5EF4-FFF2-40B4-BE49-F238E27FC236}">
                <a16:creationId xmlns:a16="http://schemas.microsoft.com/office/drawing/2014/main" id="{A927BF47-D88A-4019-DC79-AF403E752D0C}"/>
              </a:ext>
            </a:extLst>
          </p:cNvPr>
          <p:cNvPicPr>
            <a:picLocks noChangeAspect="1"/>
          </p:cNvPicPr>
          <p:nvPr/>
        </p:nvPicPr>
        <p:blipFill>
          <a:blip r:embed="rId3"/>
          <a:stretch>
            <a:fillRect/>
          </a:stretch>
        </p:blipFill>
        <p:spPr>
          <a:xfrm>
            <a:off x="3088751" y="4109690"/>
            <a:ext cx="8838361" cy="2153457"/>
          </a:xfrm>
          <a:prstGeom prst="rect">
            <a:avLst/>
          </a:prstGeom>
        </p:spPr>
      </p:pic>
    </p:spTree>
    <p:extLst>
      <p:ext uri="{BB962C8B-B14F-4D97-AF65-F5344CB8AC3E}">
        <p14:creationId xmlns:p14="http://schemas.microsoft.com/office/powerpoint/2010/main" val="3346823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C6A689-91F9-1BE5-5E90-14A3D1893977}"/>
              </a:ext>
            </a:extLst>
          </p:cNvPr>
          <p:cNvPicPr>
            <a:picLocks noChangeAspect="1"/>
          </p:cNvPicPr>
          <p:nvPr/>
        </p:nvPicPr>
        <p:blipFill>
          <a:blip r:embed="rId2"/>
          <a:stretch>
            <a:fillRect/>
          </a:stretch>
        </p:blipFill>
        <p:spPr>
          <a:xfrm>
            <a:off x="1059088" y="632141"/>
            <a:ext cx="9815390" cy="5593717"/>
          </a:xfrm>
          <a:prstGeom prst="rect">
            <a:avLst/>
          </a:prstGeom>
        </p:spPr>
      </p:pic>
    </p:spTree>
    <p:extLst>
      <p:ext uri="{BB962C8B-B14F-4D97-AF65-F5344CB8AC3E}">
        <p14:creationId xmlns:p14="http://schemas.microsoft.com/office/powerpoint/2010/main" val="1864043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8F826-8D4F-F98C-CDC7-DEB8F2126141}"/>
              </a:ext>
            </a:extLst>
          </p:cNvPr>
          <p:cNvSpPr>
            <a:spLocks noGrp="1"/>
          </p:cNvSpPr>
          <p:nvPr>
            <p:ph type="title"/>
          </p:nvPr>
        </p:nvSpPr>
        <p:spPr>
          <a:xfrm>
            <a:off x="838200" y="216311"/>
            <a:ext cx="10515600" cy="1474378"/>
          </a:xfrm>
        </p:spPr>
        <p:txBody>
          <a:bodyPr>
            <a:normAutofit fontScale="90000"/>
          </a:bodyPr>
          <a:lstStyle/>
          <a:p>
            <a:pPr algn="ctr"/>
            <a:r>
              <a:rPr lang="en-US" dirty="0"/>
              <a:t>Percent Vaccinated</a:t>
            </a:r>
            <a:br>
              <a:rPr lang="en-US" dirty="0"/>
            </a:br>
            <a:r>
              <a:rPr lang="en-US" sz="2700" b="0" i="0" dirty="0">
                <a:solidFill>
                  <a:srgbClr val="0B4778"/>
                </a:solidFill>
                <a:effectLst/>
                <a:latin typeface="Poppins" panose="00000500000000000000" pitchFamily="2" charset="0"/>
              </a:rPr>
              <a:t>MMR vaccine coverage for kindergarteners</a:t>
            </a:r>
            <a:br>
              <a:rPr lang="en-US" b="0" i="0" dirty="0">
                <a:solidFill>
                  <a:srgbClr val="0B4778"/>
                </a:solidFill>
                <a:effectLst/>
                <a:latin typeface="Poppins" panose="00000500000000000000" pitchFamily="2" charset="0"/>
              </a:rPr>
            </a:br>
            <a:r>
              <a:rPr lang="en-US" dirty="0"/>
              <a:t>2023-2024</a:t>
            </a:r>
          </a:p>
        </p:txBody>
      </p:sp>
      <p:pic>
        <p:nvPicPr>
          <p:cNvPr id="5" name="Content Placeholder 4">
            <a:extLst>
              <a:ext uri="{FF2B5EF4-FFF2-40B4-BE49-F238E27FC236}">
                <a16:creationId xmlns:a16="http://schemas.microsoft.com/office/drawing/2014/main" id="{38064253-906B-0F01-2435-5F6DDE6CA1E5}"/>
              </a:ext>
            </a:extLst>
          </p:cNvPr>
          <p:cNvPicPr>
            <a:picLocks noGrp="1" noChangeAspect="1"/>
          </p:cNvPicPr>
          <p:nvPr>
            <p:ph idx="1"/>
          </p:nvPr>
        </p:nvPicPr>
        <p:blipFill>
          <a:blip r:embed="rId2"/>
          <a:stretch>
            <a:fillRect/>
          </a:stretch>
        </p:blipFill>
        <p:spPr>
          <a:xfrm>
            <a:off x="2605226" y="1825625"/>
            <a:ext cx="6981547" cy="4351338"/>
          </a:xfrm>
        </p:spPr>
      </p:pic>
    </p:spTree>
    <p:extLst>
      <p:ext uri="{BB962C8B-B14F-4D97-AF65-F5344CB8AC3E}">
        <p14:creationId xmlns:p14="http://schemas.microsoft.com/office/powerpoint/2010/main" val="3126430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511</TotalTime>
  <Words>975</Words>
  <Application>Microsoft Office PowerPoint</Application>
  <PresentationFormat>Widescreen</PresentationFormat>
  <Paragraphs>137</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Infection Control Update  April 2025</vt:lpstr>
      <vt:lpstr>PowerPoint Presentation</vt:lpstr>
      <vt:lpstr>PowerPoint Presentation</vt:lpstr>
      <vt:lpstr>Measles Developments</vt:lpstr>
      <vt:lpstr>PowerPoint Presentation</vt:lpstr>
      <vt:lpstr>PowerPoint Presentation</vt:lpstr>
      <vt:lpstr>PowerPoint Presentation</vt:lpstr>
      <vt:lpstr>PowerPoint Presentation</vt:lpstr>
      <vt:lpstr>Percent Vaccinated MMR vaccine coverage for kindergarteners 2023-2024</vt:lpstr>
      <vt:lpstr>PowerPoint Presentation</vt:lpstr>
      <vt:lpstr>Texas Outbreak</vt:lpstr>
      <vt:lpstr>Texas Outbreak</vt:lpstr>
      <vt:lpstr>Texas Outbreak</vt:lpstr>
      <vt:lpstr>PowerPoint Presentation</vt:lpstr>
      <vt:lpstr>PowerPoint Presentation</vt:lpstr>
      <vt:lpstr>CDC’s Respiratory Virus Surveillance Website</vt:lpstr>
      <vt:lpstr>Acute Respiratory Illness</vt:lpstr>
      <vt:lpstr>ER Visits- US</vt:lpstr>
      <vt:lpstr>ER Visits- Indiana</vt:lpstr>
      <vt:lpstr>Seasonal Influenza</vt:lpstr>
      <vt:lpstr>2024-2025 Influenza Season</vt:lpstr>
      <vt:lpstr>Influenza US Activity</vt:lpstr>
      <vt:lpstr>Influenza Hospitalizations</vt:lpstr>
      <vt:lpstr>Outpatients with ILI- US</vt:lpstr>
      <vt:lpstr>Seasonal Influenza Resources</vt:lpstr>
      <vt:lpstr>COVID-19 Disease</vt:lpstr>
      <vt:lpstr>Early Indicators- COVID</vt:lpstr>
      <vt:lpstr>Severity Indicators- COVID</vt:lpstr>
      <vt:lpstr>Epidemic Trend- COVID</vt:lpstr>
      <vt:lpstr>COVID not showing a Seasonal Pattern</vt:lpstr>
      <vt:lpstr>COVID Variants- US LP.8.1 Omicron subvariant replacing XEC variant both are descendants of KP.1.1.3, which is part of the JN.1 lineage</vt:lpstr>
      <vt:lpstr>COVID Resources</vt:lpstr>
      <vt:lpstr>Highly Pathogenic Avian Influenza A H5</vt:lpstr>
      <vt:lpstr>Current Situation H5N1</vt:lpstr>
      <vt:lpstr>H5N1 Avian Influenza in the US 70 confirmed human cases + 7 probable cases</vt:lpstr>
      <vt:lpstr>Current Situation</vt:lpstr>
      <vt:lpstr>New Developments</vt:lpstr>
      <vt:lpstr> New Developments- Preparedness </vt:lpstr>
      <vt:lpstr>PowerPoint Presentation</vt:lpstr>
      <vt:lpstr>PowerPoint Presentation</vt:lpstr>
      <vt:lpstr>Influenza A H5 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Patricia Mancos</dc:creator>
  <cp:lastModifiedBy>Patricia Mancos</cp:lastModifiedBy>
  <cp:revision>3</cp:revision>
  <dcterms:created xsi:type="dcterms:W3CDTF">2025-01-31T18:06:31Z</dcterms:created>
  <dcterms:modified xsi:type="dcterms:W3CDTF">2025-06-03T20:59:08Z</dcterms:modified>
</cp:coreProperties>
</file>